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86" r:id="rId2"/>
    <p:sldMasterId id="2147483694" r:id="rId3"/>
  </p:sldMasterIdLst>
  <p:notesMasterIdLst>
    <p:notesMasterId r:id="rId27"/>
  </p:notesMasterIdLst>
  <p:sldIdLst>
    <p:sldId id="256" r:id="rId4"/>
    <p:sldId id="259" r:id="rId5"/>
    <p:sldId id="260" r:id="rId6"/>
    <p:sldId id="261" r:id="rId7"/>
    <p:sldId id="264" r:id="rId8"/>
    <p:sldId id="263" r:id="rId9"/>
    <p:sldId id="265" r:id="rId10"/>
    <p:sldId id="266" r:id="rId11"/>
    <p:sldId id="267" r:id="rId12"/>
    <p:sldId id="258" r:id="rId13"/>
    <p:sldId id="279" r:id="rId14"/>
    <p:sldId id="293" r:id="rId15"/>
    <p:sldId id="294" r:id="rId16"/>
    <p:sldId id="281" r:id="rId17"/>
    <p:sldId id="295" r:id="rId18"/>
    <p:sldId id="284" r:id="rId19"/>
    <p:sldId id="285" r:id="rId20"/>
    <p:sldId id="287" r:id="rId21"/>
    <p:sldId id="277" r:id="rId22"/>
    <p:sldId id="297" r:id="rId23"/>
    <p:sldId id="296" r:id="rId24"/>
    <p:sldId id="298" r:id="rId25"/>
    <p:sldId id="262" r:id="rId26"/>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tinique Randle" initials="JR" lastIdx="5" clrIdx="0">
    <p:extLst>
      <p:ext uri="{19B8F6BF-5375-455C-9EA6-DF929625EA0E}">
        <p15:presenceInfo xmlns:p15="http://schemas.microsoft.com/office/powerpoint/2012/main" userId="S-1-5-21-4252654780-3074503488-335120181-62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7" autoAdjust="0"/>
    <p:restoredTop sz="83884" autoAdjust="0"/>
  </p:normalViewPr>
  <p:slideViewPr>
    <p:cSldViewPr snapToGrid="0">
      <p:cViewPr varScale="1">
        <p:scale>
          <a:sx n="96" d="100"/>
          <a:sy n="96" d="100"/>
        </p:scale>
        <p:origin x="1152" y="84"/>
      </p:cViewPr>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9" y="1"/>
            <a:ext cx="3011699" cy="463408"/>
          </a:xfrm>
          <a:prstGeom prst="rect">
            <a:avLst/>
          </a:prstGeom>
        </p:spPr>
        <p:txBody>
          <a:bodyPr vert="horz" lIns="92492" tIns="46246" rIns="92492" bIns="46246" rtlCol="0"/>
          <a:lstStyle>
            <a:lvl1pPr algn="r">
              <a:defRPr sz="1200"/>
            </a:lvl1pPr>
          </a:lstStyle>
          <a:p>
            <a:fld id="{FA17631C-8D29-49CC-9115-9FE72D7906B8}" type="datetimeFigureOut">
              <a:rPr lang="en-US" smtClean="0"/>
              <a:t>6/10/2019</a:t>
            </a:fld>
            <a:endParaRPr lang="en-US"/>
          </a:p>
        </p:txBody>
      </p:sp>
      <p:sp>
        <p:nvSpPr>
          <p:cNvPr id="4" name="Slide Image Placeholder 3"/>
          <p:cNvSpPr>
            <a:spLocks noGrp="1" noRot="1" noChangeAspect="1"/>
          </p:cNvSpPr>
          <p:nvPr>
            <p:ph type="sldImg" idx="2"/>
          </p:nvPr>
        </p:nvSpPr>
        <p:spPr>
          <a:xfrm>
            <a:off x="704850" y="1154113"/>
            <a:ext cx="5540375"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2"/>
            <a:ext cx="5560060" cy="3636704"/>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9" y="8772669"/>
            <a:ext cx="3011699" cy="463407"/>
          </a:xfrm>
          <a:prstGeom prst="rect">
            <a:avLst/>
          </a:prstGeom>
        </p:spPr>
        <p:txBody>
          <a:bodyPr vert="horz" lIns="92492" tIns="46246" rIns="92492" bIns="46246" rtlCol="0" anchor="b"/>
          <a:lstStyle>
            <a:lvl1pPr algn="r">
              <a:defRPr sz="1200"/>
            </a:lvl1pPr>
          </a:lstStyle>
          <a:p>
            <a:fld id="{2417A28B-0E4A-430D-8EE4-A1AC38987412}" type="slidenum">
              <a:rPr lang="en-US" smtClean="0"/>
              <a:t>‹#›</a:t>
            </a:fld>
            <a:endParaRPr lang="en-US"/>
          </a:p>
        </p:txBody>
      </p:sp>
    </p:spTree>
    <p:extLst>
      <p:ext uri="{BB962C8B-B14F-4D97-AF65-F5344CB8AC3E}">
        <p14:creationId xmlns:p14="http://schemas.microsoft.com/office/powerpoint/2010/main" val="234716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Expertise</a:t>
            </a:r>
            <a:endParaRPr lang="en-US" dirty="0"/>
          </a:p>
          <a:p>
            <a:r>
              <a:rPr lang="en-US" dirty="0"/>
              <a:t>Rachel Siegel-McLaughlin is a Senior Staff Attorney at Disability Rights Florida and has worked at Disability Rights Florida for over six years. While at Disability Rights Florida, she has worked as both an advocate and an attorney on a number of Medicaid Waiver appeal cases. Attorney Siegel-McLaughlin has assisted individuals with a variety of issues including: denials of Medicaid Waiver eligibility, denials of crisis applications for Waiver Services, denials of significant additional needs funding requests, and cost plan or service reductions. She has also provided numerous individuals with technical assistance and self-advocacy support during all parts of the APD application and appeal process.  </a:t>
            </a:r>
          </a:p>
          <a:p>
            <a:endParaRPr lang="en-US" dirty="0"/>
          </a:p>
          <a:p>
            <a:pPr defTabSz="924916">
              <a:defRPr/>
            </a:pPr>
            <a:r>
              <a:rPr lang="en-US" dirty="0"/>
              <a:t>Jatinique Randle has been a staff attorney with Disability Rights Florida since 2017. She has assisted individuals in administrative hearings pertaining to adverse Medicaid waiver decisions, has worked to provide assistance to individuals who have faced barriers in receiving accommodations under state and federal laws, has advocated for the enforcement of voting rights for individuals with disabilities, and has conducted investigations into allegations of abuse and neglect in institutions and similar facilities.   </a:t>
            </a:r>
          </a:p>
          <a:p>
            <a:endParaRPr lang="en-US" dirty="0"/>
          </a:p>
        </p:txBody>
      </p:sp>
      <p:sp>
        <p:nvSpPr>
          <p:cNvPr id="4" name="Slide Number Placeholder 3"/>
          <p:cNvSpPr>
            <a:spLocks noGrp="1"/>
          </p:cNvSpPr>
          <p:nvPr>
            <p:ph type="sldNum" sz="quarter" idx="10"/>
          </p:nvPr>
        </p:nvSpPr>
        <p:spPr/>
        <p:txBody>
          <a:bodyPr/>
          <a:lstStyle/>
          <a:p>
            <a:fld id="{2417A28B-0E4A-430D-8EE4-A1AC38987412}" type="slidenum">
              <a:rPr lang="en-US" smtClean="0"/>
              <a:t>1</a:t>
            </a:fld>
            <a:endParaRPr lang="en-US"/>
          </a:p>
        </p:txBody>
      </p:sp>
    </p:spTree>
    <p:extLst>
      <p:ext uri="{BB962C8B-B14F-4D97-AF65-F5344CB8AC3E}">
        <p14:creationId xmlns:p14="http://schemas.microsoft.com/office/powerpoint/2010/main" val="1684004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1165225"/>
            <a:ext cx="5597525" cy="3149600"/>
          </a:xfrm>
        </p:spPr>
      </p:sp>
      <p:sp>
        <p:nvSpPr>
          <p:cNvPr id="3" name="Notes Placeholder 2"/>
          <p:cNvSpPr>
            <a:spLocks noGrp="1"/>
          </p:cNvSpPr>
          <p:nvPr>
            <p:ph type="body" idx="1"/>
          </p:nvPr>
        </p:nvSpPr>
        <p:spPr/>
        <p:txBody>
          <a:bodyPr/>
          <a:lstStyle/>
          <a:p>
            <a:r>
              <a:rPr lang="en-US" dirty="0"/>
              <a:t>This includes the eligibility request and crisis application </a:t>
            </a:r>
          </a:p>
        </p:txBody>
      </p:sp>
      <p:sp>
        <p:nvSpPr>
          <p:cNvPr id="4" name="Slide Number Placeholder 3"/>
          <p:cNvSpPr>
            <a:spLocks noGrp="1"/>
          </p:cNvSpPr>
          <p:nvPr>
            <p:ph type="sldNum" sz="quarter" idx="10"/>
          </p:nvPr>
        </p:nvSpPr>
        <p:spPr/>
        <p:txBody>
          <a:bodyPr/>
          <a:lstStyle/>
          <a:p>
            <a:fld id="{353D8C11-0189-4D31-8A06-02A6AB632E2E}" type="slidenum">
              <a:rPr lang="en-US" smtClean="0"/>
              <a:t>10</a:t>
            </a:fld>
            <a:endParaRPr lang="en-US" dirty="0"/>
          </a:p>
        </p:txBody>
      </p:sp>
    </p:spTree>
    <p:extLst>
      <p:ext uri="{BB962C8B-B14F-4D97-AF65-F5344CB8AC3E}">
        <p14:creationId xmlns:p14="http://schemas.microsoft.com/office/powerpoint/2010/main" val="3020570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1165225"/>
            <a:ext cx="5597525" cy="3149600"/>
          </a:xfrm>
        </p:spPr>
      </p:sp>
      <p:sp>
        <p:nvSpPr>
          <p:cNvPr id="3" name="Notes Placeholder 2"/>
          <p:cNvSpPr>
            <a:spLocks noGrp="1"/>
          </p:cNvSpPr>
          <p:nvPr>
            <p:ph type="body" idx="1"/>
          </p:nvPr>
        </p:nvSpPr>
        <p:spPr/>
        <p:txBody>
          <a:bodyPr/>
          <a:lstStyle/>
          <a:p>
            <a:r>
              <a:rPr lang="en-US" sz="1100" dirty="0"/>
              <a:t>The most important thing you need to keep in mind at this point is that there are deadlines associated with this step they’re going to be requesting of you, and there are two deadlines that you may need to keep in mind. The first deadline is that you have 30 days to request an appeal. Past 30 days from the receipt of your notice, if you wait that long before requesting an appeal, the agency is not necessarily required to allow you to enter the appeals process, to give you a hearing. So if you wait past 30 days from having received your appeal, you may not be able to argue for these services. You may have lost that right. So it’s critically important that you keep a record of your timeline and make sure that things are done certainly within that 30 days, and considering this additional time line as well. </a:t>
            </a:r>
          </a:p>
          <a:p>
            <a:r>
              <a:rPr lang="en-US" sz="1100" dirty="0"/>
              <a:t>10 days versus 30 days</a:t>
            </a:r>
            <a:r>
              <a:rPr lang="en-US" sz="1100" baseline="0" dirty="0"/>
              <a:t> – Medicaid requires an appeal within 10 days and this used to be the standard with APD. APD’s recent notices have stated within 30 days. Be sure to read your notice carefully to ensure you are within any timeframes specified in the Notice!</a:t>
            </a:r>
            <a:endParaRPr lang="en-US" sz="1100" dirty="0"/>
          </a:p>
          <a:p>
            <a:pPr defTabSz="935553">
              <a:defRPr/>
            </a:pPr>
            <a:r>
              <a:rPr lang="en-US" sz="1100" dirty="0"/>
              <a:t>The notice oftentimes will have a form attached to it, which will include blanks for information, which can be used to request the appeal. It will guide you in supplying all the information you need to and should contain a name and address of whom the form should be either mailed or faxed or sent to. So that is probably the simplest and most appropriate way of doing it. </a:t>
            </a:r>
          </a:p>
          <a:p>
            <a:pPr defTabSz="935553">
              <a:defRPr/>
            </a:pPr>
            <a:r>
              <a:rPr lang="en-US" sz="1100" dirty="0"/>
              <a:t>You can have an attorney or qualified representative represent you at the hearing – a qualified representative could be your Waiver Support Coordinator. For an attorney you can contact the Disability Rights Florida, the Florida Bar Lawyer Referral Services, seek a private attorney, or contact other legal service organizations in your area.  </a:t>
            </a:r>
          </a:p>
          <a:p>
            <a:endParaRPr lang="en-US" sz="1100" dirty="0"/>
          </a:p>
        </p:txBody>
      </p:sp>
      <p:sp>
        <p:nvSpPr>
          <p:cNvPr id="4" name="Slide Number Placeholder 3"/>
          <p:cNvSpPr>
            <a:spLocks noGrp="1"/>
          </p:cNvSpPr>
          <p:nvPr>
            <p:ph type="sldNum" sz="quarter" idx="10"/>
          </p:nvPr>
        </p:nvSpPr>
        <p:spPr/>
        <p:txBody>
          <a:bodyPr/>
          <a:lstStyle/>
          <a:p>
            <a:fld id="{353D8C11-0189-4D31-8A06-02A6AB632E2E}" type="slidenum">
              <a:rPr lang="en-US" smtClean="0"/>
              <a:t>11</a:t>
            </a:fld>
            <a:endParaRPr lang="en-US" dirty="0"/>
          </a:p>
        </p:txBody>
      </p:sp>
    </p:spTree>
    <p:extLst>
      <p:ext uri="{BB962C8B-B14F-4D97-AF65-F5344CB8AC3E}">
        <p14:creationId xmlns:p14="http://schemas.microsoft.com/office/powerpoint/2010/main" val="2244614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1165225"/>
            <a:ext cx="5597525" cy="3149600"/>
          </a:xfrm>
        </p:spPr>
      </p:sp>
      <p:sp>
        <p:nvSpPr>
          <p:cNvPr id="3" name="Notes Placeholder 2"/>
          <p:cNvSpPr>
            <a:spLocks noGrp="1"/>
          </p:cNvSpPr>
          <p:nvPr>
            <p:ph type="body" idx="1"/>
          </p:nvPr>
        </p:nvSpPr>
        <p:spPr/>
        <p:txBody>
          <a:bodyPr/>
          <a:lstStyle/>
          <a:p>
            <a:pPr defTabSz="935553">
              <a:defRPr/>
            </a:pPr>
            <a:r>
              <a:rPr lang="en-US" dirty="0">
                <a:latin typeface="Verdana" panose="020B0604030504040204" pitchFamily="34" charset="0"/>
                <a:ea typeface="Times New Roman" panose="02020603050405020304" pitchFamily="18" charset="0"/>
                <a:cs typeface="Courier New" panose="02070309020205020404" pitchFamily="49" charset="0"/>
              </a:rPr>
              <a:t>An exhibit is just an individual piece of evidence. That could be a picture. It could be a document. It could be a prescription. It could be any number of things. An exhibit is a single piece of evidence, and we will discuss preparing and gathering that evidence in just a couple of moments. </a:t>
            </a:r>
          </a:p>
          <a:p>
            <a:pPr defTabSz="935553">
              <a:defRPr/>
            </a:pPr>
            <a:endParaRPr lang="en-US" dirty="0">
              <a:latin typeface="Verdana" panose="020B0604030504040204" pitchFamily="34" charset="0"/>
              <a:ea typeface="Times New Roman" panose="02020603050405020304" pitchFamily="18" charset="0"/>
              <a:cs typeface="Courier New" panose="02070309020205020404" pitchFamily="49" charset="0"/>
            </a:endParaRPr>
          </a:p>
          <a:p>
            <a:pPr defTabSz="935553">
              <a:defRPr/>
            </a:pPr>
            <a:r>
              <a:rPr lang="en-US" dirty="0"/>
              <a:t>And finally, the hearing officer is, for lack of a better term, your judge. The hearing officer is an individual who works with the Office of Appeal hearings, which is a division within the Department of Children and Family Services who will adjudicate your appeal. It’s the individual who will help you with procedural issues, guide the process along, and ultimately make a determination on whether or not the agency’s decision should be upheld. And we’re going to discuss in the hearing section all of the things that the hearing officer can help you with. </a:t>
            </a:r>
          </a:p>
          <a:p>
            <a:pPr defTabSz="935553">
              <a:defRPr/>
            </a:pPr>
            <a:endParaRPr lang="en-US" dirty="0">
              <a:latin typeface="Consolas" panose="020B0609020204030204" pitchFamily="49" charset="0"/>
              <a:ea typeface="Times New Roman" panose="02020603050405020304" pitchFamily="18" charset="0"/>
              <a:cs typeface="Times New Roman" panose="02020603050405020304" pitchFamily="18" charset="0"/>
            </a:endParaRPr>
          </a:p>
          <a:p>
            <a:pPr defTabSz="935553">
              <a:defRPr/>
            </a:pPr>
            <a:r>
              <a:rPr lang="en-US" dirty="0">
                <a:latin typeface="Consolas" panose="020B0609020204030204" pitchFamily="49" charset="0"/>
                <a:ea typeface="Times New Roman" panose="02020603050405020304" pitchFamily="18" charset="0"/>
                <a:cs typeface="Times New Roman" panose="02020603050405020304" pitchFamily="18" charset="0"/>
              </a:rPr>
              <a:t>Preponderance</a:t>
            </a:r>
            <a:r>
              <a:rPr lang="en-US" baseline="0" dirty="0">
                <a:latin typeface="Consolas" panose="020B0609020204030204" pitchFamily="49" charset="0"/>
                <a:ea typeface="Times New Roman" panose="02020603050405020304" pitchFamily="18" charset="0"/>
                <a:cs typeface="Times New Roman" panose="02020603050405020304" pitchFamily="18" charset="0"/>
              </a:rPr>
              <a:t> of the evidence is a legal standard meaning more likely than not – over 50% - Assigned to P in cases of denials or R in cases of reduction (explain this)</a:t>
            </a:r>
            <a:endParaRPr lang="en-US" dirty="0">
              <a:latin typeface="Consolas" panose="020B0609020204030204" pitchFamily="49"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353D8C11-0189-4D31-8A06-02A6AB632E2E}" type="slidenum">
              <a:rPr lang="en-US" smtClean="0"/>
              <a:t>12</a:t>
            </a:fld>
            <a:endParaRPr lang="en-US" dirty="0"/>
          </a:p>
        </p:txBody>
      </p:sp>
    </p:spTree>
    <p:extLst>
      <p:ext uri="{BB962C8B-B14F-4D97-AF65-F5344CB8AC3E}">
        <p14:creationId xmlns:p14="http://schemas.microsoft.com/office/powerpoint/2010/main" val="2540602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1165225"/>
            <a:ext cx="5597525" cy="3149600"/>
          </a:xfrm>
        </p:spPr>
      </p:sp>
      <p:sp>
        <p:nvSpPr>
          <p:cNvPr id="3" name="Notes Placeholder 2"/>
          <p:cNvSpPr>
            <a:spLocks noGrp="1"/>
          </p:cNvSpPr>
          <p:nvPr>
            <p:ph type="body" idx="1"/>
          </p:nvPr>
        </p:nvSpPr>
        <p:spPr/>
        <p:txBody>
          <a:bodyPr/>
          <a:lstStyle/>
          <a:p>
            <a:r>
              <a:rPr lang="en-US" dirty="0"/>
              <a:t>Prepare Early</a:t>
            </a:r>
          </a:p>
          <a:p>
            <a:pPr marL="231229" indent="-231229">
              <a:buAutoNum type="arabicPeriod"/>
            </a:pPr>
            <a:r>
              <a:rPr lang="en-US" dirty="0"/>
              <a:t>All of the decisions are guided by laws, rules or policies. This law rule or policy should be listed in the denial notice. Look it up and gain an understanding of what it means and how it applies to your case.</a:t>
            </a:r>
          </a:p>
          <a:p>
            <a:pPr marL="231229" indent="-231229">
              <a:buAutoNum type="arabicPeriod"/>
            </a:pPr>
            <a:r>
              <a:rPr lang="en-US" dirty="0"/>
              <a:t>Write out how the law rule or policy applies to your specific case</a:t>
            </a:r>
          </a:p>
          <a:p>
            <a:pPr marL="231229" indent="-231229">
              <a:buAutoNum type="arabicPeriod"/>
            </a:pPr>
            <a:r>
              <a:rPr lang="en-US" dirty="0"/>
              <a:t>Get the documentation and support to prove your case</a:t>
            </a:r>
          </a:p>
          <a:p>
            <a:pPr marL="231229" indent="-231229">
              <a:buAutoNum type="arabicPeriod"/>
            </a:pPr>
            <a:r>
              <a:rPr lang="en-US" dirty="0"/>
              <a:t>Organize how you will present your information</a:t>
            </a:r>
          </a:p>
          <a:p>
            <a:pPr marL="231229" indent="-231229">
              <a:buAutoNum type="arabicPeriod"/>
            </a:pPr>
            <a:r>
              <a:rPr lang="en-US" dirty="0"/>
              <a:t>Get additional information about your case from the Agency</a:t>
            </a:r>
          </a:p>
        </p:txBody>
      </p:sp>
      <p:sp>
        <p:nvSpPr>
          <p:cNvPr id="4" name="Slide Number Placeholder 3"/>
          <p:cNvSpPr>
            <a:spLocks noGrp="1"/>
          </p:cNvSpPr>
          <p:nvPr>
            <p:ph type="sldNum" sz="quarter" idx="10"/>
          </p:nvPr>
        </p:nvSpPr>
        <p:spPr/>
        <p:txBody>
          <a:bodyPr/>
          <a:lstStyle/>
          <a:p>
            <a:fld id="{353D8C11-0189-4D31-8A06-02A6AB632E2E}" type="slidenum">
              <a:rPr lang="en-US" smtClean="0"/>
              <a:t>13</a:t>
            </a:fld>
            <a:endParaRPr lang="en-US" dirty="0"/>
          </a:p>
        </p:txBody>
      </p:sp>
    </p:spTree>
    <p:extLst>
      <p:ext uri="{BB962C8B-B14F-4D97-AF65-F5344CB8AC3E}">
        <p14:creationId xmlns:p14="http://schemas.microsoft.com/office/powerpoint/2010/main" val="3599061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1165225"/>
            <a:ext cx="5597525" cy="31496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3D8C11-0189-4D31-8A06-02A6AB632E2E}" type="slidenum">
              <a:rPr lang="en-US" smtClean="0"/>
              <a:t>14</a:t>
            </a:fld>
            <a:endParaRPr lang="en-US" dirty="0"/>
          </a:p>
        </p:txBody>
      </p:sp>
    </p:spTree>
    <p:extLst>
      <p:ext uri="{BB962C8B-B14F-4D97-AF65-F5344CB8AC3E}">
        <p14:creationId xmlns:p14="http://schemas.microsoft.com/office/powerpoint/2010/main" val="30279032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1165225"/>
            <a:ext cx="5597525" cy="3149600"/>
          </a:xfrm>
        </p:spPr>
      </p:sp>
      <p:sp>
        <p:nvSpPr>
          <p:cNvPr id="3" name="Notes Placeholder 2"/>
          <p:cNvSpPr>
            <a:spLocks noGrp="1"/>
          </p:cNvSpPr>
          <p:nvPr>
            <p:ph type="body" idx="1"/>
          </p:nvPr>
        </p:nvSpPr>
        <p:spPr/>
        <p:txBody>
          <a:bodyPr/>
          <a:lstStyle/>
          <a:p>
            <a:r>
              <a:rPr lang="en-US" dirty="0"/>
              <a:t>*Remember burden of proof from the earlier slide</a:t>
            </a:r>
          </a:p>
          <a:p>
            <a:endParaRPr lang="en-US" dirty="0"/>
          </a:p>
          <a:p>
            <a:r>
              <a:rPr lang="en-US" dirty="0"/>
              <a:t>Remain polite and respectful, and try not to interrupt</a:t>
            </a:r>
          </a:p>
          <a:p>
            <a:r>
              <a:rPr lang="en-US" dirty="0"/>
              <a:t>Respond directly to the agency’s arguments</a:t>
            </a:r>
          </a:p>
          <a:p>
            <a:r>
              <a:rPr lang="en-US" dirty="0"/>
              <a:t>Listen carefully and take notes</a:t>
            </a:r>
          </a:p>
          <a:p>
            <a:endParaRPr lang="en-US" dirty="0"/>
          </a:p>
          <a:p>
            <a:r>
              <a:rPr lang="en-US" dirty="0"/>
              <a:t>Avoid</a:t>
            </a:r>
            <a:r>
              <a:rPr lang="en-US" baseline="0" dirty="0"/>
              <a:t> generic or summary language – Instead of saying the Petitioner or client is “total care” – You can say the Petitioner requires total physical assistance with all activities of daily living and then describe each activity. Instead of saying he/she is intense – you can say he/she has 4 to 5 instance per day of hitting, kicking, and pinching. Be as descriptive as possible to ensure that the Hearing Officer has a clear understanding of the issues. Use documents to back-up your verbal testimony. Remember to argue facts you can prove.</a:t>
            </a:r>
            <a:endParaRPr lang="en-US" dirty="0"/>
          </a:p>
        </p:txBody>
      </p:sp>
      <p:sp>
        <p:nvSpPr>
          <p:cNvPr id="4" name="Slide Number Placeholder 3"/>
          <p:cNvSpPr>
            <a:spLocks noGrp="1"/>
          </p:cNvSpPr>
          <p:nvPr>
            <p:ph type="sldNum" sz="quarter" idx="10"/>
          </p:nvPr>
        </p:nvSpPr>
        <p:spPr/>
        <p:txBody>
          <a:bodyPr/>
          <a:lstStyle/>
          <a:p>
            <a:fld id="{353D8C11-0189-4D31-8A06-02A6AB632E2E}" type="slidenum">
              <a:rPr lang="en-US" smtClean="0"/>
              <a:t>15</a:t>
            </a:fld>
            <a:endParaRPr lang="en-US" dirty="0"/>
          </a:p>
        </p:txBody>
      </p:sp>
    </p:spTree>
    <p:extLst>
      <p:ext uri="{BB962C8B-B14F-4D97-AF65-F5344CB8AC3E}">
        <p14:creationId xmlns:p14="http://schemas.microsoft.com/office/powerpoint/2010/main" val="2171834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1165225"/>
            <a:ext cx="5597525" cy="3149600"/>
          </a:xfrm>
        </p:spPr>
      </p:sp>
      <p:sp>
        <p:nvSpPr>
          <p:cNvPr id="3" name="Notes Placeholder 2"/>
          <p:cNvSpPr>
            <a:spLocks noGrp="1"/>
          </p:cNvSpPr>
          <p:nvPr>
            <p:ph type="body" idx="1"/>
          </p:nvPr>
        </p:nvSpPr>
        <p:spPr/>
        <p:txBody>
          <a:bodyPr/>
          <a:lstStyle/>
          <a:p>
            <a:pPr defTabSz="924916">
              <a:defRPr/>
            </a:pPr>
            <a:r>
              <a:rPr lang="en-US" dirty="0"/>
              <a:t>You will not get a decision the day of the hearing.</a:t>
            </a:r>
          </a:p>
          <a:p>
            <a:pPr defTabSz="924916">
              <a:defRPr/>
            </a:pPr>
            <a:r>
              <a:rPr lang="en-US" dirty="0"/>
              <a:t>At the end of the Hearing you can ask to</a:t>
            </a:r>
            <a:r>
              <a:rPr lang="en-US" baseline="0" dirty="0"/>
              <a:t> submit a proposed Final Order. This is a chance for you to write out the facts of the case as presented during the hearing and via the evidence submitting at the hearing, the conclusions of law – relevant handbook excerpts, Florida statutes, or Agency rules and how they should be interpreted for your case. Exp. If you are requesting personal supports –you could quote portions of the personal supports description in the Handbook and state where in your testimony and evidence this was proven during the hearing. </a:t>
            </a:r>
            <a:endParaRPr lang="en-US" dirty="0"/>
          </a:p>
          <a:p>
            <a:pPr defTabSz="924916">
              <a:defRPr/>
            </a:pPr>
            <a:r>
              <a:rPr lang="en-US" dirty="0"/>
              <a:t>Final Order could take anywhere from weeks to months to occur (typically 4-6 weeks). It really depends on how busy your hearing officer is, what priority your case is, and so on. Also, during this process, between the hearing and a final order, if you filed within ten days and it was a denial or reduction of an ongoing service, you will still be receiving that service, so keep that in mind. The service only ends if you receive an unfavorable final order. </a:t>
            </a:r>
          </a:p>
          <a:p>
            <a:r>
              <a:rPr lang="en-US" dirty="0"/>
              <a:t>Once you have a final order, you need to read it very carefully. A final order is the ultimate decision in your case, unless you choose to appeal, which we’ll discuss in a second.  </a:t>
            </a:r>
          </a:p>
          <a:p>
            <a:endParaRPr lang="en-US" dirty="0"/>
          </a:p>
        </p:txBody>
      </p:sp>
      <p:sp>
        <p:nvSpPr>
          <p:cNvPr id="4" name="Slide Number Placeholder 3"/>
          <p:cNvSpPr>
            <a:spLocks noGrp="1"/>
          </p:cNvSpPr>
          <p:nvPr>
            <p:ph type="sldNum" sz="quarter" idx="10"/>
          </p:nvPr>
        </p:nvSpPr>
        <p:spPr/>
        <p:txBody>
          <a:bodyPr/>
          <a:lstStyle/>
          <a:p>
            <a:fld id="{353D8C11-0189-4D31-8A06-02A6AB632E2E}" type="slidenum">
              <a:rPr lang="en-US" smtClean="0"/>
              <a:t>16</a:t>
            </a:fld>
            <a:endParaRPr lang="en-US" dirty="0"/>
          </a:p>
        </p:txBody>
      </p:sp>
    </p:spTree>
    <p:extLst>
      <p:ext uri="{BB962C8B-B14F-4D97-AF65-F5344CB8AC3E}">
        <p14:creationId xmlns:p14="http://schemas.microsoft.com/office/powerpoint/2010/main" val="259563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1165225"/>
            <a:ext cx="5597525" cy="3149600"/>
          </a:xfrm>
        </p:spPr>
      </p:sp>
      <p:sp>
        <p:nvSpPr>
          <p:cNvPr id="3" name="Notes Placeholder 2"/>
          <p:cNvSpPr>
            <a:spLocks noGrp="1"/>
          </p:cNvSpPr>
          <p:nvPr>
            <p:ph type="body" idx="1"/>
          </p:nvPr>
        </p:nvSpPr>
        <p:spPr/>
        <p:txBody>
          <a:bodyPr/>
          <a:lstStyle/>
          <a:p>
            <a:r>
              <a:rPr lang="en-US" dirty="0"/>
              <a:t>Just Remember:</a:t>
            </a:r>
            <a:r>
              <a:rPr lang="en-US" baseline="0" dirty="0"/>
              <a:t> </a:t>
            </a:r>
            <a:r>
              <a:rPr lang="en-US" dirty="0"/>
              <a:t>Administrative hearings are meant to accommodate non-lawyers, however, you will need an attorney for an appeal case</a:t>
            </a:r>
          </a:p>
          <a:p>
            <a:r>
              <a:rPr lang="en-US" dirty="0"/>
              <a:t>The key is good preparation and organization </a:t>
            </a:r>
          </a:p>
          <a:p>
            <a:r>
              <a:rPr lang="en-US" dirty="0"/>
              <a:t>Try not to let yourself be intimidated</a:t>
            </a:r>
          </a:p>
          <a:p>
            <a:r>
              <a:rPr lang="en-US" dirty="0"/>
              <a:t>Focus on what matters most</a:t>
            </a:r>
          </a:p>
          <a:p>
            <a:endParaRPr lang="en-US" dirty="0"/>
          </a:p>
        </p:txBody>
      </p:sp>
      <p:sp>
        <p:nvSpPr>
          <p:cNvPr id="4" name="Slide Number Placeholder 3"/>
          <p:cNvSpPr>
            <a:spLocks noGrp="1"/>
          </p:cNvSpPr>
          <p:nvPr>
            <p:ph type="sldNum" sz="quarter" idx="10"/>
          </p:nvPr>
        </p:nvSpPr>
        <p:spPr/>
        <p:txBody>
          <a:bodyPr/>
          <a:lstStyle/>
          <a:p>
            <a:fld id="{353D8C11-0189-4D31-8A06-02A6AB632E2E}" type="slidenum">
              <a:rPr lang="en-US" smtClean="0"/>
              <a:t>17</a:t>
            </a:fld>
            <a:endParaRPr lang="en-US" dirty="0"/>
          </a:p>
        </p:txBody>
      </p:sp>
    </p:spTree>
    <p:extLst>
      <p:ext uri="{BB962C8B-B14F-4D97-AF65-F5344CB8AC3E}">
        <p14:creationId xmlns:p14="http://schemas.microsoft.com/office/powerpoint/2010/main" val="38159483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1165225"/>
            <a:ext cx="5597525" cy="3149600"/>
          </a:xfrm>
        </p:spPr>
      </p:sp>
      <p:sp>
        <p:nvSpPr>
          <p:cNvPr id="3" name="Notes Placeholder 2"/>
          <p:cNvSpPr>
            <a:spLocks noGrp="1"/>
          </p:cNvSpPr>
          <p:nvPr>
            <p:ph type="body" idx="1"/>
          </p:nvPr>
        </p:nvSpPr>
        <p:spPr/>
        <p:txBody>
          <a:bodyPr/>
          <a:lstStyle/>
          <a:p>
            <a:r>
              <a:rPr lang="en-US" dirty="0"/>
              <a:t>Some examples of special accommodations might include an amplified speaker, or a translator. </a:t>
            </a:r>
          </a:p>
        </p:txBody>
      </p:sp>
      <p:sp>
        <p:nvSpPr>
          <p:cNvPr id="4" name="Slide Number Placeholder 3"/>
          <p:cNvSpPr>
            <a:spLocks noGrp="1"/>
          </p:cNvSpPr>
          <p:nvPr>
            <p:ph type="sldNum" sz="quarter" idx="10"/>
          </p:nvPr>
        </p:nvSpPr>
        <p:spPr/>
        <p:txBody>
          <a:bodyPr/>
          <a:lstStyle/>
          <a:p>
            <a:fld id="{353D8C11-0189-4D31-8A06-02A6AB632E2E}" type="slidenum">
              <a:rPr lang="en-US" smtClean="0"/>
              <a:t>18</a:t>
            </a:fld>
            <a:endParaRPr lang="en-US" dirty="0"/>
          </a:p>
        </p:txBody>
      </p:sp>
    </p:spTree>
    <p:extLst>
      <p:ext uri="{BB962C8B-B14F-4D97-AF65-F5344CB8AC3E}">
        <p14:creationId xmlns:p14="http://schemas.microsoft.com/office/powerpoint/2010/main" val="8280397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Look for these three things in the notice:</a:t>
            </a:r>
          </a:p>
          <a:p>
            <a:pPr marL="924916" lvl="1" indent="-462458">
              <a:buFont typeface="+mj-lt"/>
              <a:buAutoNum type="arabicPeriod"/>
            </a:pPr>
            <a:r>
              <a:rPr lang="en-US" sz="2400" dirty="0"/>
              <a:t>What is being </a:t>
            </a:r>
            <a:r>
              <a:rPr lang="en-US" sz="2400" b="1" dirty="0"/>
              <a:t>denied or reduced</a:t>
            </a:r>
            <a:r>
              <a:rPr lang="en-US" sz="2400" dirty="0"/>
              <a:t>?</a:t>
            </a:r>
          </a:p>
          <a:p>
            <a:pPr marL="924916" lvl="1" indent="-462458">
              <a:buFont typeface="+mj-lt"/>
              <a:buAutoNum type="arabicPeriod"/>
            </a:pPr>
            <a:r>
              <a:rPr lang="en-US" sz="2400" dirty="0"/>
              <a:t>What is the </a:t>
            </a:r>
            <a:r>
              <a:rPr lang="en-US" sz="2400" b="1" dirty="0"/>
              <a:t>justification</a:t>
            </a:r>
            <a:r>
              <a:rPr lang="en-US" sz="2400" dirty="0"/>
              <a:t> for the denial/reduction?</a:t>
            </a:r>
          </a:p>
          <a:p>
            <a:pPr marL="924916" lvl="1" indent="-462458">
              <a:buFont typeface="+mj-lt"/>
              <a:buAutoNum type="arabicPeriod"/>
            </a:pPr>
            <a:r>
              <a:rPr lang="en-US" sz="2400" dirty="0"/>
              <a:t>What are your </a:t>
            </a:r>
            <a:r>
              <a:rPr lang="en-US" sz="2400" b="1" dirty="0"/>
              <a:t>appeal rights </a:t>
            </a:r>
            <a:r>
              <a:rPr lang="en-US" sz="2400" dirty="0"/>
              <a:t>and instructions?</a:t>
            </a:r>
          </a:p>
          <a:p>
            <a:endParaRPr lang="en-US" dirty="0"/>
          </a:p>
        </p:txBody>
      </p:sp>
      <p:sp>
        <p:nvSpPr>
          <p:cNvPr id="4" name="Slide Number Placeholder 3"/>
          <p:cNvSpPr>
            <a:spLocks noGrp="1"/>
          </p:cNvSpPr>
          <p:nvPr>
            <p:ph type="sldNum" sz="quarter" idx="5"/>
          </p:nvPr>
        </p:nvSpPr>
        <p:spPr/>
        <p:txBody>
          <a:bodyPr/>
          <a:lstStyle/>
          <a:p>
            <a:fld id="{2417A28B-0E4A-430D-8EE4-A1AC38987412}" type="slidenum">
              <a:rPr lang="en-US" smtClean="0"/>
              <a:t>19</a:t>
            </a:fld>
            <a:endParaRPr lang="en-US"/>
          </a:p>
        </p:txBody>
      </p:sp>
    </p:spTree>
    <p:extLst>
      <p:ext uri="{BB962C8B-B14F-4D97-AF65-F5344CB8AC3E}">
        <p14:creationId xmlns:p14="http://schemas.microsoft.com/office/powerpoint/2010/main" val="359643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1165225"/>
            <a:ext cx="5597525" cy="31496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4916">
              <a:defRPr/>
            </a:pPr>
            <a:fld id="{09761C68-6F7D-44C6-B332-BAFA82AF94E4}" type="slidenum">
              <a:rPr lang="en-US">
                <a:solidFill>
                  <a:prstClr val="black"/>
                </a:solidFill>
                <a:latin typeface="Calibri" panose="020F0502020204030204"/>
              </a:rPr>
              <a:pPr defTabSz="924916">
                <a:defRPr/>
              </a:pPr>
              <a:t>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1512687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He must ask for a Plan Appeal and receive a Notice of Plan Appeal Resolution. He must ask to continue services pending the appeal if he wishes to keep his services while his appeal is pending. </a:t>
            </a:r>
          </a:p>
          <a:p>
            <a:r>
              <a:rPr lang="en-US" sz="1400" dirty="0"/>
              <a:t>Once he receives the Notice of Plan appeal Resolution, Jay can request a Fair Hearing through the Office of Fair Hearings – he again must request to continue services pending the fair hearing. </a:t>
            </a:r>
          </a:p>
          <a:p>
            <a:pPr marL="231229" indent="-231229">
              <a:buAutoNum type="arabicPeriod"/>
            </a:pPr>
            <a:endParaRPr lang="en-US" sz="1400" dirty="0"/>
          </a:p>
        </p:txBody>
      </p:sp>
      <p:sp>
        <p:nvSpPr>
          <p:cNvPr id="4" name="Slide Number Placeholder 3"/>
          <p:cNvSpPr>
            <a:spLocks noGrp="1"/>
          </p:cNvSpPr>
          <p:nvPr>
            <p:ph type="sldNum" sz="quarter" idx="5"/>
          </p:nvPr>
        </p:nvSpPr>
        <p:spPr/>
        <p:txBody>
          <a:bodyPr/>
          <a:lstStyle/>
          <a:p>
            <a:fld id="{2417A28B-0E4A-430D-8EE4-A1AC38987412}" type="slidenum">
              <a:rPr lang="en-US" smtClean="0"/>
              <a:t>20</a:t>
            </a:fld>
            <a:endParaRPr lang="en-US"/>
          </a:p>
        </p:txBody>
      </p:sp>
    </p:spTree>
    <p:extLst>
      <p:ext uri="{BB962C8B-B14F-4D97-AF65-F5344CB8AC3E}">
        <p14:creationId xmlns:p14="http://schemas.microsoft.com/office/powerpoint/2010/main" val="26108347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2458" indent="-462458">
              <a:buFont typeface="+mj-lt"/>
              <a:buAutoNum type="alphaUcPeriod"/>
            </a:pPr>
            <a:r>
              <a:rPr lang="en-US" dirty="0">
                <a:solidFill>
                  <a:srgbClr val="000000"/>
                </a:solidFill>
              </a:rPr>
              <a:t>The responsibility of a specific party to use the evidence to prove to the court what the party believes the outcome should be</a:t>
            </a:r>
          </a:p>
          <a:p>
            <a:pPr marL="462458" indent="-462458">
              <a:buFont typeface="+mj-lt"/>
              <a:buAutoNum type="alphaUcPeriod"/>
            </a:pPr>
            <a:r>
              <a:rPr lang="en-US" dirty="0">
                <a:solidFill>
                  <a:srgbClr val="000000"/>
                </a:solidFill>
              </a:rPr>
              <a:t>The written decision that is issued by the hearing officer is based on the burden of proof an if the party meets it. </a:t>
            </a:r>
          </a:p>
          <a:p>
            <a:pPr marL="462458" indent="-462458">
              <a:buFont typeface="+mj-lt"/>
              <a:buAutoNum type="alphaUcPeriod"/>
            </a:pPr>
            <a:r>
              <a:rPr lang="en-US" dirty="0"/>
              <a:t>The responsibility to use the evidence to prove to the court what the party believes the outcome should be. Must be proven by the “preponderance of the evidence” or more likely than not. </a:t>
            </a:r>
          </a:p>
          <a:p>
            <a:endParaRPr lang="en-US" dirty="0"/>
          </a:p>
        </p:txBody>
      </p:sp>
      <p:sp>
        <p:nvSpPr>
          <p:cNvPr id="4" name="Slide Number Placeholder 3"/>
          <p:cNvSpPr>
            <a:spLocks noGrp="1"/>
          </p:cNvSpPr>
          <p:nvPr>
            <p:ph type="sldNum" sz="quarter" idx="5"/>
          </p:nvPr>
        </p:nvSpPr>
        <p:spPr/>
        <p:txBody>
          <a:bodyPr/>
          <a:lstStyle/>
          <a:p>
            <a:fld id="{2417A28B-0E4A-430D-8EE4-A1AC38987412}" type="slidenum">
              <a:rPr lang="en-US" smtClean="0"/>
              <a:t>21</a:t>
            </a:fld>
            <a:endParaRPr lang="en-US"/>
          </a:p>
        </p:txBody>
      </p:sp>
    </p:spTree>
    <p:extLst>
      <p:ext uri="{BB962C8B-B14F-4D97-AF65-F5344CB8AC3E}">
        <p14:creationId xmlns:p14="http://schemas.microsoft.com/office/powerpoint/2010/main" val="39496752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17A28B-0E4A-430D-8EE4-A1AC38987412}" type="slidenum">
              <a:rPr lang="en-US" smtClean="0"/>
              <a:t>22</a:t>
            </a:fld>
            <a:endParaRPr lang="en-US"/>
          </a:p>
        </p:txBody>
      </p:sp>
    </p:spTree>
    <p:extLst>
      <p:ext uri="{BB962C8B-B14F-4D97-AF65-F5344CB8AC3E}">
        <p14:creationId xmlns:p14="http://schemas.microsoft.com/office/powerpoint/2010/main" val="41090488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1165225"/>
            <a:ext cx="5597525" cy="3149600"/>
          </a:xfrm>
        </p:spPr>
      </p:sp>
      <p:sp>
        <p:nvSpPr>
          <p:cNvPr id="3" name="Notes Placeholder 2"/>
          <p:cNvSpPr>
            <a:spLocks noGrp="1"/>
          </p:cNvSpPr>
          <p:nvPr>
            <p:ph type="body" idx="1"/>
          </p:nvPr>
        </p:nvSpPr>
        <p:spPr/>
        <p:txBody>
          <a:bodyPr/>
          <a:lstStyle/>
          <a:p>
            <a:r>
              <a:rPr lang="en-US" dirty="0"/>
              <a:t>Please come by and visit our</a:t>
            </a:r>
            <a:r>
              <a:rPr lang="en-US" baseline="0" dirty="0"/>
              <a:t> booth if you have not already. Again I will be doing another presentation at 4pm in Celebration…. That presentation will be Advocacy 101 and focused on preparing for hearing with both the Office of Appeal Hearings and the Office of Fair Hearings.  </a:t>
            </a:r>
            <a:endParaRPr lang="en-US" dirty="0"/>
          </a:p>
        </p:txBody>
      </p:sp>
      <p:sp>
        <p:nvSpPr>
          <p:cNvPr id="4" name="Slide Number Placeholder 3"/>
          <p:cNvSpPr>
            <a:spLocks noGrp="1"/>
          </p:cNvSpPr>
          <p:nvPr>
            <p:ph type="sldNum" sz="quarter" idx="10"/>
          </p:nvPr>
        </p:nvSpPr>
        <p:spPr/>
        <p:txBody>
          <a:bodyPr/>
          <a:lstStyle/>
          <a:p>
            <a:fld id="{09761C68-6F7D-44C6-B332-BAFA82AF94E4}" type="slidenum">
              <a:rPr lang="en-US" smtClean="0"/>
              <a:t>23</a:t>
            </a:fld>
            <a:endParaRPr lang="en-US" dirty="0"/>
          </a:p>
        </p:txBody>
      </p:sp>
    </p:spTree>
    <p:extLst>
      <p:ext uri="{BB962C8B-B14F-4D97-AF65-F5344CB8AC3E}">
        <p14:creationId xmlns:p14="http://schemas.microsoft.com/office/powerpoint/2010/main" val="363594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1165225"/>
            <a:ext cx="5597525" cy="31496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4916">
              <a:defRPr/>
            </a:pPr>
            <a:fld id="{09761C68-6F7D-44C6-B332-BAFA82AF94E4}" type="slidenum">
              <a:rPr lang="en-US">
                <a:solidFill>
                  <a:prstClr val="black"/>
                </a:solidFill>
                <a:latin typeface="Calibri" panose="020F0502020204030204"/>
              </a:rPr>
              <a:pPr defTabSz="924916">
                <a:defRPr/>
              </a:pPr>
              <a:t>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931368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1165225"/>
            <a:ext cx="5597525" cy="31496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4916">
              <a:defRPr/>
            </a:pPr>
            <a:fld id="{353D8C11-0189-4D31-8A06-02A6AB632E2E}" type="slidenum">
              <a:rPr lang="en-US">
                <a:solidFill>
                  <a:prstClr val="black"/>
                </a:solidFill>
                <a:latin typeface="Calibri" panose="020F0502020204030204"/>
              </a:rPr>
              <a:pPr defTabSz="924916">
                <a:defRPr/>
              </a:pPr>
              <a:t>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585867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DOAH offers Florida public agencies an impartial, efficient resource to hear and resolve internal and external disputes over government decisions such as... • Public employee discipline • Disability retirement • Construction standards and contract disputes • State and local code violations • Public facility use and siting • Conflicts-of-interest • Bid disputes • and many others. Medicaid liens and overpayments, etc. </a:t>
            </a:r>
          </a:p>
          <a:p>
            <a:endParaRPr lang="en-US" dirty="0"/>
          </a:p>
          <a:p>
            <a:r>
              <a:rPr lang="en-US" dirty="0"/>
              <a:t>OFH does</a:t>
            </a:r>
            <a:r>
              <a:rPr lang="en-US" baseline="0" dirty="0"/>
              <a:t> Fair Hearings for Medicaid fee-for-service and Managed Care MMA and LTC</a:t>
            </a:r>
          </a:p>
          <a:p>
            <a:endParaRPr lang="en-US" baseline="0" dirty="0"/>
          </a:p>
          <a:p>
            <a:r>
              <a:rPr lang="en-US" baseline="0" dirty="0"/>
              <a:t>OAH for APD Hearings </a:t>
            </a:r>
            <a:endParaRPr lang="en-US" dirty="0"/>
          </a:p>
        </p:txBody>
      </p:sp>
      <p:sp>
        <p:nvSpPr>
          <p:cNvPr id="4" name="Slide Number Placeholder 3"/>
          <p:cNvSpPr>
            <a:spLocks noGrp="1"/>
          </p:cNvSpPr>
          <p:nvPr>
            <p:ph type="sldNum" sz="quarter" idx="10"/>
          </p:nvPr>
        </p:nvSpPr>
        <p:spPr/>
        <p:txBody>
          <a:bodyPr/>
          <a:lstStyle/>
          <a:p>
            <a:fld id="{2417A28B-0E4A-430D-8EE4-A1AC38987412}" type="slidenum">
              <a:rPr lang="en-US" smtClean="0"/>
              <a:t>5</a:t>
            </a:fld>
            <a:endParaRPr lang="en-US"/>
          </a:p>
        </p:txBody>
      </p:sp>
    </p:spTree>
    <p:extLst>
      <p:ext uri="{BB962C8B-B14F-4D97-AF65-F5344CB8AC3E}">
        <p14:creationId xmlns:p14="http://schemas.microsoft.com/office/powerpoint/2010/main" val="359070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Office of Fair Hearings (OFH) is part of the Agency for Health Care Administration. OFH employs hearing officers who conduct hearings in cases affecting fee-for-service and managed care recipients. In fee-for-service cases, OFH has jurisdiction when the Agency, or its agent, reduces, suspends, terminates, or denies a service. In managed care cases, OFH has jurisdiction when the Managed Care Plan reduces, suspends, terminates or denies a service and the recipient has exhausted the Plan’s appeal process. In both types of cases, failure by the Agency or the Plan to adhere to notice and timing requirements may also give rise to OFH’s jurisdiction. </a:t>
            </a:r>
          </a:p>
        </p:txBody>
      </p:sp>
      <p:sp>
        <p:nvSpPr>
          <p:cNvPr id="4" name="Slide Number Placeholder 3"/>
          <p:cNvSpPr>
            <a:spLocks noGrp="1"/>
          </p:cNvSpPr>
          <p:nvPr>
            <p:ph type="sldNum" sz="quarter" idx="10"/>
          </p:nvPr>
        </p:nvSpPr>
        <p:spPr/>
        <p:txBody>
          <a:bodyPr/>
          <a:lstStyle/>
          <a:p>
            <a:fld id="{2417A28B-0E4A-430D-8EE4-A1AC38987412}" type="slidenum">
              <a:rPr lang="en-US" smtClean="0"/>
              <a:t>6</a:t>
            </a:fld>
            <a:endParaRPr lang="en-US"/>
          </a:p>
        </p:txBody>
      </p:sp>
    </p:spTree>
    <p:extLst>
      <p:ext uri="{BB962C8B-B14F-4D97-AF65-F5344CB8AC3E}">
        <p14:creationId xmlns:p14="http://schemas.microsoft.com/office/powerpoint/2010/main" val="1960433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17A28B-0E4A-430D-8EE4-A1AC38987412}" type="slidenum">
              <a:rPr lang="en-US" smtClean="0"/>
              <a:t>7</a:t>
            </a:fld>
            <a:endParaRPr lang="en-US"/>
          </a:p>
        </p:txBody>
      </p:sp>
    </p:spTree>
    <p:extLst>
      <p:ext uri="{BB962C8B-B14F-4D97-AF65-F5344CB8AC3E}">
        <p14:creationId xmlns:p14="http://schemas.microsoft.com/office/powerpoint/2010/main" val="1706187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The Office of Appeal Hearings (OAH) is part of the Florida Department of Children and Families’ Office of Inspector General. OAH employs full-time hearing officers who conduct hearings in cases where a state agency---such as the Agency for Persons with Disabilities (APD) or the Department of Children and Families (DCF)---makes a decision which unfavorably affects a person’s rights or benefits.</a:t>
            </a:r>
          </a:p>
          <a:p>
            <a:endParaRPr lang="en-US" dirty="0"/>
          </a:p>
        </p:txBody>
      </p:sp>
      <p:sp>
        <p:nvSpPr>
          <p:cNvPr id="4" name="Slide Number Placeholder 3"/>
          <p:cNvSpPr>
            <a:spLocks noGrp="1"/>
          </p:cNvSpPr>
          <p:nvPr>
            <p:ph type="sldNum" sz="quarter" idx="5"/>
          </p:nvPr>
        </p:nvSpPr>
        <p:spPr/>
        <p:txBody>
          <a:bodyPr/>
          <a:lstStyle/>
          <a:p>
            <a:fld id="{2417A28B-0E4A-430D-8EE4-A1AC38987412}" type="slidenum">
              <a:rPr lang="en-US" smtClean="0"/>
              <a:t>8</a:t>
            </a:fld>
            <a:endParaRPr lang="en-US"/>
          </a:p>
        </p:txBody>
      </p:sp>
    </p:spTree>
    <p:extLst>
      <p:ext uri="{BB962C8B-B14F-4D97-AF65-F5344CB8AC3E}">
        <p14:creationId xmlns:p14="http://schemas.microsoft.com/office/powerpoint/2010/main" val="497678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17A28B-0E4A-430D-8EE4-A1AC38987412}" type="slidenum">
              <a:rPr lang="en-US" smtClean="0"/>
              <a:t>9</a:t>
            </a:fld>
            <a:endParaRPr lang="en-US"/>
          </a:p>
        </p:txBody>
      </p:sp>
    </p:spTree>
    <p:extLst>
      <p:ext uri="{BB962C8B-B14F-4D97-AF65-F5344CB8AC3E}">
        <p14:creationId xmlns:p14="http://schemas.microsoft.com/office/powerpoint/2010/main" val="11932629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7D90-9340-8348-B129-05583EFCC06C}"/>
              </a:ext>
            </a:extLst>
          </p:cNvPr>
          <p:cNvSpPr>
            <a:spLocks noGrp="1"/>
          </p:cNvSpPr>
          <p:nvPr>
            <p:ph type="ctrTitle"/>
          </p:nvPr>
        </p:nvSpPr>
        <p:spPr>
          <a:xfrm>
            <a:off x="6611815" y="695569"/>
            <a:ext cx="4165600" cy="2302485"/>
          </a:xfrm>
        </p:spPr>
        <p:txBody>
          <a:bodyPr anchor="b">
            <a:normAutofit/>
          </a:bodyPr>
          <a:lstStyle>
            <a:lvl1pPr algn="ctr">
              <a:lnSpc>
                <a:spcPct val="100000"/>
              </a:lnSpc>
              <a:defRPr sz="5000" b="0" i="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31900-0E68-364F-9672-8EBDF5EAE2AE}"/>
              </a:ext>
            </a:extLst>
          </p:cNvPr>
          <p:cNvSpPr>
            <a:spLocks noGrp="1"/>
          </p:cNvSpPr>
          <p:nvPr>
            <p:ph type="subTitle" idx="1" hasCustomPrompt="1"/>
          </p:nvPr>
        </p:nvSpPr>
        <p:spPr>
          <a:xfrm>
            <a:off x="6533664" y="3344130"/>
            <a:ext cx="4337540" cy="1655762"/>
          </a:xfrm>
        </p:spPr>
        <p:txBody>
          <a:bodyPr>
            <a:normAutofit/>
          </a:bodyPr>
          <a:lstStyle>
            <a:lvl1pPr marL="0" indent="0" algn="ctr">
              <a:lnSpc>
                <a:spcPct val="110000"/>
              </a:lnSpc>
              <a:buNone/>
              <a:defRPr sz="2800" b="0" i="0">
                <a:solidFill>
                  <a:schemeClr val="accent2"/>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title style</a:t>
            </a:r>
          </a:p>
        </p:txBody>
      </p:sp>
      <p:sp>
        <p:nvSpPr>
          <p:cNvPr id="4" name="Date Placeholder 3">
            <a:extLst>
              <a:ext uri="{FF2B5EF4-FFF2-40B4-BE49-F238E27FC236}">
                <a16:creationId xmlns:a16="http://schemas.microsoft.com/office/drawing/2014/main" id="{241A74CF-E932-554B-9DCB-DE78890F0E6F}"/>
              </a:ext>
            </a:extLst>
          </p:cNvPr>
          <p:cNvSpPr>
            <a:spLocks noGrp="1"/>
          </p:cNvSpPr>
          <p:nvPr>
            <p:ph type="dt" sz="half" idx="10"/>
          </p:nvPr>
        </p:nvSpPr>
        <p:spPr/>
        <p:txBody>
          <a:bodyPr/>
          <a:lstStyle/>
          <a:p>
            <a:fld id="{6FC94B80-BBFC-4FB8-AF92-618D199FD7E8}" type="datetimeFigureOut">
              <a:rPr lang="en-US" smtClean="0"/>
              <a:t>6/10/2019</a:t>
            </a:fld>
            <a:endParaRPr lang="en-US"/>
          </a:p>
        </p:txBody>
      </p:sp>
      <p:sp>
        <p:nvSpPr>
          <p:cNvPr id="5" name="Footer Placeholder 4">
            <a:extLst>
              <a:ext uri="{FF2B5EF4-FFF2-40B4-BE49-F238E27FC236}">
                <a16:creationId xmlns:a16="http://schemas.microsoft.com/office/drawing/2014/main" id="{5A010084-B64C-9D41-9639-DD2D0E4533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89F151-8865-A949-960E-4206CD9DA485}"/>
              </a:ext>
            </a:extLst>
          </p:cNvPr>
          <p:cNvSpPr>
            <a:spLocks noGrp="1"/>
          </p:cNvSpPr>
          <p:nvPr>
            <p:ph type="sldNum" sz="quarter" idx="12"/>
          </p:nvPr>
        </p:nvSpPr>
        <p:spPr/>
        <p:txBody>
          <a:bodyPr/>
          <a:lstStyle/>
          <a:p>
            <a:fld id="{0AB1E767-4ECF-4D9D-BBBF-458554614D12}" type="slidenum">
              <a:rPr lang="en-US" smtClean="0"/>
              <a:t>‹#›</a:t>
            </a:fld>
            <a:endParaRPr lang="en-US"/>
          </a:p>
        </p:txBody>
      </p:sp>
    </p:spTree>
    <p:extLst>
      <p:ext uri="{BB962C8B-B14F-4D97-AF65-F5344CB8AC3E}">
        <p14:creationId xmlns:p14="http://schemas.microsoft.com/office/powerpoint/2010/main" val="608074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950E-0EC9-1149-80B5-CA548588EC0A}"/>
              </a:ext>
            </a:extLst>
          </p:cNvPr>
          <p:cNvSpPr>
            <a:spLocks noGrp="1"/>
          </p:cNvSpPr>
          <p:nvPr>
            <p:ph type="title"/>
          </p:nvPr>
        </p:nvSpPr>
        <p:spPr>
          <a:xfrm>
            <a:off x="838200" y="365127"/>
            <a:ext cx="10515600" cy="908783"/>
          </a:xfrm>
        </p:spPr>
        <p:txBody>
          <a:bodyPr>
            <a:normAutofit/>
          </a:bodyPr>
          <a:lstStyle>
            <a:lvl1pPr>
              <a:defRPr sz="33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131CBD5-BA45-424E-BFF2-6A058B0B3762}"/>
              </a:ext>
            </a:extLst>
          </p:cNvPr>
          <p:cNvSpPr>
            <a:spLocks noGrp="1"/>
          </p:cNvSpPr>
          <p:nvPr>
            <p:ph idx="1"/>
          </p:nvPr>
        </p:nvSpPr>
        <p:spPr>
          <a:xfrm>
            <a:off x="838200" y="1645871"/>
            <a:ext cx="10515600" cy="4351338"/>
          </a:xfrm>
        </p:spPr>
        <p:txBody>
          <a:bodyPr/>
          <a:lstStyle>
            <a:lvl1pPr>
              <a:lnSpc>
                <a:spcPct val="110000"/>
              </a:lnSpc>
              <a:defRPr sz="1800"/>
            </a:lvl1pPr>
            <a:lvl2pPr>
              <a:lnSpc>
                <a:spcPct val="110000"/>
              </a:lnSpc>
              <a:defRPr sz="1650"/>
            </a:lvl2pPr>
            <a:lvl3pPr>
              <a:lnSpc>
                <a:spcPct val="110000"/>
              </a:lnSpc>
              <a:defRPr sz="1500"/>
            </a:lvl3pPr>
            <a:lvl4pPr>
              <a:lnSpc>
                <a:spcPct val="110000"/>
              </a:lnSpc>
              <a:defRPr sz="1500"/>
            </a:lvl4pPr>
            <a:lvl5pPr>
              <a:lnSpc>
                <a:spcPct val="110000"/>
              </a:lnSpc>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A0F7F6A-E799-164A-96B4-2B16C1E0018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750" b="0" i="0" u="none" strike="noStrike" kern="1200" cap="none" spc="0" normalizeH="0" baseline="0" noProof="0" smtClean="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6/10/2019</a:t>
            </a:fld>
            <a:endParaRPr kumimoji="0" lang="en-US" sz="750" b="0" i="0" u="none" strike="noStrike" kern="1200" cap="none" spc="0" normalizeH="0" baseline="0" noProof="0" dirty="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4">
            <a:extLst>
              <a:ext uri="{FF2B5EF4-FFF2-40B4-BE49-F238E27FC236}">
                <a16:creationId xmlns:a16="http://schemas.microsoft.com/office/drawing/2014/main" id="{D8594BA2-D120-8649-BB6D-4A6F3497AB0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DC653DD-8D6D-4944-A59F-585999C892A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750" b="0" i="0" u="none" strike="noStrike" kern="1200" cap="none" spc="0" normalizeH="0" baseline="0" noProof="0" smtClean="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72851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4C7995-F999-4B4B-8B6E-824D5E2077DB}"/>
              </a:ext>
            </a:extLst>
          </p:cNvPr>
          <p:cNvSpPr>
            <a:spLocks noGrp="1"/>
          </p:cNvSpPr>
          <p:nvPr>
            <p:ph sz="half" idx="1"/>
          </p:nvPr>
        </p:nvSpPr>
        <p:spPr>
          <a:xfrm>
            <a:off x="838200" y="1638587"/>
            <a:ext cx="5181600" cy="4351338"/>
          </a:xfrm>
        </p:spPr>
        <p:txBody>
          <a:bodyPr/>
          <a:lstStyle>
            <a:lvl1pPr>
              <a:lnSpc>
                <a:spcPct val="110000"/>
              </a:lnSpc>
              <a:defRPr sz="1650"/>
            </a:lvl1pPr>
            <a:lvl2pPr>
              <a:lnSpc>
                <a:spcPct val="110000"/>
              </a:lnSpc>
              <a:defRPr sz="1500"/>
            </a:lvl2pPr>
            <a:lvl3pPr>
              <a:lnSpc>
                <a:spcPct val="110000"/>
              </a:lnSpc>
              <a:defRPr sz="1350"/>
            </a:lvl3pPr>
            <a:lvl4pPr>
              <a:lnSpc>
                <a:spcPct val="110000"/>
              </a:lnSpc>
              <a:defRPr sz="1350"/>
            </a:lvl4pPr>
            <a:lvl5pPr>
              <a:lnSpc>
                <a:spcPct val="110000"/>
              </a:lnSpc>
              <a:defRPr sz="13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A6DDF23-1DED-7641-B57C-FD49631D78F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750" b="0" i="0" u="none" strike="noStrike" kern="1200" cap="none" spc="0" normalizeH="0" baseline="0" noProof="0" smtClean="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6/10/2019</a:t>
            </a:fld>
            <a:endParaRPr kumimoji="0" lang="en-US" sz="750" b="0" i="0" u="none" strike="noStrike" kern="1200" cap="none" spc="0" normalizeH="0" baseline="0" noProof="0" dirty="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 name="Footer Placeholder 5">
            <a:extLst>
              <a:ext uri="{FF2B5EF4-FFF2-40B4-BE49-F238E27FC236}">
                <a16:creationId xmlns:a16="http://schemas.microsoft.com/office/drawing/2014/main" id="{433EF89B-F30E-D847-BA44-E06B13E5049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89C601B1-DECA-1D45-B680-35F4F0C799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750" b="0" i="0" u="none" strike="noStrike" kern="1200" cap="none" spc="0" normalizeH="0" baseline="0" noProof="0" smtClean="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 name="Title 1">
            <a:extLst>
              <a:ext uri="{FF2B5EF4-FFF2-40B4-BE49-F238E27FC236}">
                <a16:creationId xmlns:a16="http://schemas.microsoft.com/office/drawing/2014/main" id="{176836A6-D25C-DE47-9942-4382EEE91B8E}"/>
              </a:ext>
            </a:extLst>
          </p:cNvPr>
          <p:cNvSpPr>
            <a:spLocks noGrp="1"/>
          </p:cNvSpPr>
          <p:nvPr>
            <p:ph type="title"/>
          </p:nvPr>
        </p:nvSpPr>
        <p:spPr>
          <a:xfrm>
            <a:off x="838200" y="365127"/>
            <a:ext cx="10515600" cy="908783"/>
          </a:xfrm>
        </p:spPr>
        <p:txBody>
          <a:bodyPr>
            <a:normAutofit/>
          </a:bodyPr>
          <a:lstStyle>
            <a:lvl1pPr>
              <a:defRPr sz="33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689907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950E-0EC9-1149-80B5-CA548588EC0A}"/>
              </a:ext>
            </a:extLst>
          </p:cNvPr>
          <p:cNvSpPr>
            <a:spLocks noGrp="1"/>
          </p:cNvSpPr>
          <p:nvPr>
            <p:ph type="title"/>
          </p:nvPr>
        </p:nvSpPr>
        <p:spPr>
          <a:xfrm>
            <a:off x="838200" y="737089"/>
            <a:ext cx="10515600" cy="614974"/>
          </a:xfrm>
        </p:spPr>
        <p:txBody>
          <a:bodyPr>
            <a:normAutofit/>
          </a:bodyPr>
          <a:lstStyle>
            <a:lvl1pPr>
              <a:defRPr sz="3300">
                <a:solidFill>
                  <a:schemeClr val="tx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131CBD5-BA45-424E-BFF2-6A058B0B3762}"/>
              </a:ext>
            </a:extLst>
          </p:cNvPr>
          <p:cNvSpPr>
            <a:spLocks noGrp="1"/>
          </p:cNvSpPr>
          <p:nvPr>
            <p:ph idx="1"/>
          </p:nvPr>
        </p:nvSpPr>
        <p:spPr>
          <a:xfrm>
            <a:off x="838200" y="1555263"/>
            <a:ext cx="10515600" cy="4191855"/>
          </a:xfrm>
        </p:spPr>
        <p:txBody>
          <a:bodyPr/>
          <a:lstStyle>
            <a:lvl1pPr>
              <a:lnSpc>
                <a:spcPct val="110000"/>
              </a:lnSpc>
              <a:defRPr sz="1800"/>
            </a:lvl1pPr>
            <a:lvl2pPr>
              <a:lnSpc>
                <a:spcPct val="110000"/>
              </a:lnSpc>
              <a:defRPr sz="1650"/>
            </a:lvl2pPr>
            <a:lvl3pPr>
              <a:lnSpc>
                <a:spcPct val="110000"/>
              </a:lnSpc>
              <a:defRPr sz="1500"/>
            </a:lvl3pPr>
            <a:lvl4pPr>
              <a:lnSpc>
                <a:spcPct val="110000"/>
              </a:lnSpc>
              <a:defRPr sz="1500"/>
            </a:lvl4pPr>
            <a:lvl5pPr>
              <a:lnSpc>
                <a:spcPct val="110000"/>
              </a:lnSpc>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A0F7F6A-E799-164A-96B4-2B16C1E0018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750" b="0" i="0" u="none" strike="noStrike" kern="1200" cap="none" spc="0" normalizeH="0" baseline="0" noProof="0" smtClean="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6/10/2019</a:t>
            </a:fld>
            <a:endParaRPr kumimoji="0" lang="en-US" sz="750" b="0" i="0" u="none" strike="noStrike" kern="1200" cap="none" spc="0" normalizeH="0" baseline="0" noProof="0" dirty="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4">
            <a:extLst>
              <a:ext uri="{FF2B5EF4-FFF2-40B4-BE49-F238E27FC236}">
                <a16:creationId xmlns:a16="http://schemas.microsoft.com/office/drawing/2014/main" id="{D8594BA2-D120-8649-BB6D-4A6F3497AB0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DC653DD-8D6D-4944-A59F-585999C892A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750" b="0" i="0" u="none" strike="noStrike" kern="1200" cap="none" spc="0" normalizeH="0" baseline="0" noProof="0" smtClean="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cxnSp>
        <p:nvCxnSpPr>
          <p:cNvPr id="8" name="Straight Connector 7">
            <a:extLst>
              <a:ext uri="{FF2B5EF4-FFF2-40B4-BE49-F238E27FC236}">
                <a16:creationId xmlns:a16="http://schemas.microsoft.com/office/drawing/2014/main" id="{09EFD235-9A73-624F-9C6B-2C965BAAD0E4}"/>
              </a:ext>
            </a:extLst>
          </p:cNvPr>
          <p:cNvCxnSpPr/>
          <p:nvPr/>
        </p:nvCxnSpPr>
        <p:spPr>
          <a:xfrm>
            <a:off x="945661" y="1352063"/>
            <a:ext cx="1040813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00743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5B6BFA-3AD5-E348-99A3-504B1EC9F33E}"/>
              </a:ext>
            </a:extLst>
          </p:cNvPr>
          <p:cNvSpPr>
            <a:spLocks noGrp="1"/>
          </p:cNvSpPr>
          <p:nvPr>
            <p:ph type="body" idx="1"/>
          </p:nvPr>
        </p:nvSpPr>
        <p:spPr>
          <a:xfrm>
            <a:off x="839789" y="1518752"/>
            <a:ext cx="5157787" cy="56429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831000E2-77AF-ED47-B9C0-6FA3E54904D7}"/>
              </a:ext>
            </a:extLst>
          </p:cNvPr>
          <p:cNvSpPr>
            <a:spLocks noGrp="1"/>
          </p:cNvSpPr>
          <p:nvPr>
            <p:ph sz="half" idx="2"/>
          </p:nvPr>
        </p:nvSpPr>
        <p:spPr>
          <a:xfrm>
            <a:off x="839789" y="2083052"/>
            <a:ext cx="5157787" cy="3684588"/>
          </a:xfrm>
        </p:spPr>
        <p:txBody>
          <a:bodyPr/>
          <a:lstStyle>
            <a:lvl1pPr>
              <a:lnSpc>
                <a:spcPct val="110000"/>
              </a:lnSpc>
              <a:defRPr/>
            </a:lvl1pPr>
            <a:lvl2pPr>
              <a:lnSpc>
                <a:spcPct val="110000"/>
              </a:lnSpc>
              <a:defRPr/>
            </a:lvl2pPr>
            <a:lvl3pPr>
              <a:lnSpc>
                <a:spcPct val="110000"/>
              </a:lnSpc>
              <a:defRPr sz="1350"/>
            </a:lvl3pPr>
            <a:lvl4pPr>
              <a:lnSpc>
                <a:spcPct val="110000"/>
              </a:lnSpc>
              <a:defRPr sz="1350"/>
            </a:lvl4pPr>
            <a:lvl5pPr>
              <a:lnSpc>
                <a:spcPct val="110000"/>
              </a:lnSpc>
              <a:defRPr sz="13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6AB6D9A-48B2-DC4D-B02F-601370E4492C}"/>
              </a:ext>
            </a:extLst>
          </p:cNvPr>
          <p:cNvSpPr>
            <a:spLocks noGrp="1"/>
          </p:cNvSpPr>
          <p:nvPr>
            <p:ph type="body" sz="quarter" idx="3"/>
          </p:nvPr>
        </p:nvSpPr>
        <p:spPr>
          <a:xfrm>
            <a:off x="6172201" y="1518752"/>
            <a:ext cx="5183188" cy="56430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DEA53304-B22A-E146-9A04-AD82EC7CEBBE}"/>
              </a:ext>
            </a:extLst>
          </p:cNvPr>
          <p:cNvSpPr>
            <a:spLocks noGrp="1"/>
          </p:cNvSpPr>
          <p:nvPr>
            <p:ph sz="quarter" idx="4"/>
          </p:nvPr>
        </p:nvSpPr>
        <p:spPr>
          <a:xfrm>
            <a:off x="6172201" y="2083052"/>
            <a:ext cx="5183188" cy="3684588"/>
          </a:xfrm>
        </p:spPr>
        <p:txBody>
          <a:bodyPr/>
          <a:lstStyle>
            <a:lvl1pPr>
              <a:lnSpc>
                <a:spcPct val="110000"/>
              </a:lnSpc>
              <a:defRPr/>
            </a:lvl1pPr>
            <a:lvl2pPr>
              <a:lnSpc>
                <a:spcPct val="110000"/>
              </a:lnSpc>
              <a:defRPr/>
            </a:lvl2pPr>
            <a:lvl3pPr>
              <a:lnSpc>
                <a:spcPct val="110000"/>
              </a:lnSpc>
              <a:defRPr sz="1350"/>
            </a:lvl3pPr>
            <a:lvl4pPr>
              <a:lnSpc>
                <a:spcPct val="110000"/>
              </a:lnSpc>
              <a:defRPr sz="1350"/>
            </a:lvl4pPr>
            <a:lvl5pPr>
              <a:lnSpc>
                <a:spcPct val="110000"/>
              </a:lnSpc>
              <a:defRPr sz="13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BB7090BB-53D3-434A-8753-7084BBFBA1B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750" b="0" i="0" u="none" strike="noStrike" kern="1200" cap="none" spc="0" normalizeH="0" baseline="0" noProof="0" smtClean="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6/10/2019</a:t>
            </a:fld>
            <a:endParaRPr kumimoji="0" lang="en-US" sz="750" b="0" i="0" u="none" strike="noStrike" kern="1200" cap="none" spc="0" normalizeH="0" baseline="0" noProof="0" dirty="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 name="Footer Placeholder 7">
            <a:extLst>
              <a:ext uri="{FF2B5EF4-FFF2-40B4-BE49-F238E27FC236}">
                <a16:creationId xmlns:a16="http://schemas.microsoft.com/office/drawing/2014/main" id="{E1904FAB-A5D7-C943-8B73-A796211525F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1A7B2231-3DF2-894D-863E-44B0413547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750" b="0" i="0" u="none" strike="noStrike" kern="1200" cap="none" spc="0" normalizeH="0" baseline="0" noProof="0" smtClean="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Title 1">
            <a:extLst>
              <a:ext uri="{FF2B5EF4-FFF2-40B4-BE49-F238E27FC236}">
                <a16:creationId xmlns:a16="http://schemas.microsoft.com/office/drawing/2014/main" id="{4FED539C-68B2-2048-A6C9-1D0348A01A83}"/>
              </a:ext>
            </a:extLst>
          </p:cNvPr>
          <p:cNvSpPr>
            <a:spLocks noGrp="1"/>
          </p:cNvSpPr>
          <p:nvPr>
            <p:ph type="title"/>
          </p:nvPr>
        </p:nvSpPr>
        <p:spPr>
          <a:xfrm>
            <a:off x="838200" y="737089"/>
            <a:ext cx="10515600" cy="614974"/>
          </a:xfrm>
        </p:spPr>
        <p:txBody>
          <a:bodyPr/>
          <a:lstStyle>
            <a:lvl1pPr>
              <a:defRPr sz="3300">
                <a:solidFill>
                  <a:schemeClr val="tx2"/>
                </a:solidFill>
              </a:defRPr>
            </a:lvl1pPr>
          </a:lstStyle>
          <a:p>
            <a:r>
              <a:rPr lang="en-US"/>
              <a:t>Click to edit Master title style</a:t>
            </a:r>
            <a:endParaRPr lang="en-US" dirty="0"/>
          </a:p>
        </p:txBody>
      </p:sp>
      <p:cxnSp>
        <p:nvCxnSpPr>
          <p:cNvPr id="14" name="Straight Connector 13">
            <a:extLst>
              <a:ext uri="{FF2B5EF4-FFF2-40B4-BE49-F238E27FC236}">
                <a16:creationId xmlns:a16="http://schemas.microsoft.com/office/drawing/2014/main" id="{67098B7F-4054-2D4B-8750-39161BE6343F}"/>
              </a:ext>
            </a:extLst>
          </p:cNvPr>
          <p:cNvCxnSpPr/>
          <p:nvPr/>
        </p:nvCxnSpPr>
        <p:spPr>
          <a:xfrm>
            <a:off x="945661" y="1352063"/>
            <a:ext cx="1040813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54267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93D2F-7062-7C45-9424-A979EE2C891E}"/>
              </a:ext>
            </a:extLst>
          </p:cNvPr>
          <p:cNvSpPr>
            <a:spLocks noGrp="1"/>
          </p:cNvSpPr>
          <p:nvPr>
            <p:ph type="title"/>
          </p:nvPr>
        </p:nvSpPr>
        <p:spPr>
          <a:xfrm>
            <a:off x="839788" y="870200"/>
            <a:ext cx="3932237" cy="1069974"/>
          </a:xfrm>
        </p:spPr>
        <p:txBody>
          <a:bodyPr anchor="b">
            <a:normAutofit/>
          </a:bodyPr>
          <a:lstStyle>
            <a:lvl1pPr>
              <a:defRPr sz="2700"/>
            </a:lvl1pPr>
          </a:lstStyle>
          <a:p>
            <a:r>
              <a:rPr lang="en-US"/>
              <a:t>Click to edit Master title style</a:t>
            </a:r>
          </a:p>
        </p:txBody>
      </p:sp>
      <p:sp>
        <p:nvSpPr>
          <p:cNvPr id="3" name="Content Placeholder 2">
            <a:extLst>
              <a:ext uri="{FF2B5EF4-FFF2-40B4-BE49-F238E27FC236}">
                <a16:creationId xmlns:a16="http://schemas.microsoft.com/office/drawing/2014/main" id="{EE0C8138-A6E9-2245-84E3-A34588D1010F}"/>
              </a:ext>
            </a:extLst>
          </p:cNvPr>
          <p:cNvSpPr>
            <a:spLocks noGrp="1"/>
          </p:cNvSpPr>
          <p:nvPr>
            <p:ph idx="1"/>
          </p:nvPr>
        </p:nvSpPr>
        <p:spPr>
          <a:xfrm>
            <a:off x="5180012" y="870200"/>
            <a:ext cx="6172200" cy="4998788"/>
          </a:xfrm>
        </p:spPr>
        <p:txBody>
          <a:bodyPr/>
          <a:lstStyle>
            <a:lvl1pPr>
              <a:lnSpc>
                <a:spcPct val="110000"/>
              </a:lnSpc>
              <a:defRPr sz="2100"/>
            </a:lvl1pPr>
            <a:lvl2pPr>
              <a:lnSpc>
                <a:spcPct val="110000"/>
              </a:lnSpc>
              <a:defRPr sz="1800"/>
            </a:lvl2pPr>
            <a:lvl3pPr>
              <a:lnSpc>
                <a:spcPct val="110000"/>
              </a:lnSpc>
              <a:defRPr sz="1650"/>
            </a:lvl3pPr>
            <a:lvl4pPr>
              <a:lnSpc>
                <a:spcPct val="110000"/>
              </a:lnSpc>
              <a:defRPr sz="1500"/>
            </a:lvl4pPr>
            <a:lvl5pPr>
              <a:lnSpc>
                <a:spcPct val="110000"/>
              </a:lnSpc>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F532EC6-E352-FA40-983B-812DACE40D41}"/>
              </a:ext>
            </a:extLst>
          </p:cNvPr>
          <p:cNvSpPr>
            <a:spLocks noGrp="1"/>
          </p:cNvSpPr>
          <p:nvPr>
            <p:ph type="body" sz="half" idx="2"/>
          </p:nvPr>
        </p:nvSpPr>
        <p:spPr>
          <a:xfrm>
            <a:off x="839788" y="2057400"/>
            <a:ext cx="3932237" cy="3811588"/>
          </a:xfrm>
        </p:spPr>
        <p:txBody>
          <a:bodyPr/>
          <a:lstStyle>
            <a:lvl1pPr marL="0" indent="0">
              <a:lnSpc>
                <a:spcPct val="110000"/>
              </a:lnSpc>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BBF08156-AAF0-0546-BEEF-D31414BDDC0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750" b="0" i="0" u="none" strike="noStrike" kern="1200" cap="none" spc="0" normalizeH="0" baseline="0" noProof="0" smtClean="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6/10/2019</a:t>
            </a:fld>
            <a:endParaRPr kumimoji="0" lang="en-US" sz="750" b="0" i="0" u="none" strike="noStrike" kern="1200" cap="none" spc="0" normalizeH="0" baseline="0" noProof="0" dirty="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 name="Footer Placeholder 5">
            <a:extLst>
              <a:ext uri="{FF2B5EF4-FFF2-40B4-BE49-F238E27FC236}">
                <a16:creationId xmlns:a16="http://schemas.microsoft.com/office/drawing/2014/main" id="{0006778F-BA55-5243-9C77-5C84C79BB1D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9A768187-C3E4-AA46-A9A1-2C76809967C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750" b="0" i="0" u="none" strike="noStrike" kern="1200" cap="none" spc="0" normalizeH="0" baseline="0" noProof="0" smtClean="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65925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7D90-9340-8348-B129-05583EFCC06C}"/>
              </a:ext>
            </a:extLst>
          </p:cNvPr>
          <p:cNvSpPr>
            <a:spLocks noGrp="1"/>
          </p:cNvSpPr>
          <p:nvPr>
            <p:ph type="ctrTitle"/>
          </p:nvPr>
        </p:nvSpPr>
        <p:spPr>
          <a:xfrm>
            <a:off x="6611815" y="695570"/>
            <a:ext cx="4165600" cy="2302485"/>
          </a:xfrm>
        </p:spPr>
        <p:txBody>
          <a:bodyPr anchor="b">
            <a:normAutofit/>
          </a:bodyPr>
          <a:lstStyle>
            <a:lvl1pPr algn="ctr">
              <a:lnSpc>
                <a:spcPct val="100000"/>
              </a:lnSpc>
              <a:defRPr sz="3750" b="0" i="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31900-0E68-364F-9672-8EBDF5EAE2AE}"/>
              </a:ext>
            </a:extLst>
          </p:cNvPr>
          <p:cNvSpPr>
            <a:spLocks noGrp="1"/>
          </p:cNvSpPr>
          <p:nvPr>
            <p:ph type="subTitle" idx="1" hasCustomPrompt="1"/>
          </p:nvPr>
        </p:nvSpPr>
        <p:spPr>
          <a:xfrm>
            <a:off x="6533665" y="3344130"/>
            <a:ext cx="4337540" cy="1655762"/>
          </a:xfrm>
        </p:spPr>
        <p:txBody>
          <a:bodyPr>
            <a:normAutofit/>
          </a:bodyPr>
          <a:lstStyle>
            <a:lvl1pPr marL="0" indent="0" algn="ctr">
              <a:lnSpc>
                <a:spcPct val="110000"/>
              </a:lnSpc>
              <a:buNone/>
              <a:defRPr sz="2100" b="0" i="0">
                <a:solidFill>
                  <a:schemeClr val="accent2"/>
                </a:solidFill>
                <a:latin typeface="Tahoma" panose="020B0604030504040204" pitchFamily="34" charset="0"/>
                <a:ea typeface="Tahoma" panose="020B0604030504040204" pitchFamily="34" charset="0"/>
                <a:cs typeface="Tahom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title style</a:t>
            </a:r>
          </a:p>
        </p:txBody>
      </p:sp>
      <p:sp>
        <p:nvSpPr>
          <p:cNvPr id="4" name="Date Placeholder 3">
            <a:extLst>
              <a:ext uri="{FF2B5EF4-FFF2-40B4-BE49-F238E27FC236}">
                <a16:creationId xmlns:a16="http://schemas.microsoft.com/office/drawing/2014/main" id="{241A74CF-E932-554B-9DCB-DE78890F0E6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C94B80-BBFC-4FB8-AF92-618D199FD7E8}" type="datetimeFigureOut">
              <a:rPr kumimoji="0" lang="en-US" sz="750" b="0" i="0" u="none" strike="noStrike" kern="1200" cap="none" spc="0" normalizeH="0" baseline="0" noProof="0" smtClean="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6/10/2019</a:t>
            </a:fld>
            <a:endParaRPr kumimoji="0" lang="en-US" sz="750" b="0" i="0" u="none" strike="noStrike" kern="1200" cap="none" spc="0" normalizeH="0" baseline="0" noProof="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4">
            <a:extLst>
              <a:ext uri="{FF2B5EF4-FFF2-40B4-BE49-F238E27FC236}">
                <a16:creationId xmlns:a16="http://schemas.microsoft.com/office/drawing/2014/main" id="{5A010084-B64C-9D41-9639-DD2D0E4533A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E89F151-8865-A949-960E-4206CD9DA48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B1E767-4ECF-4D9D-BBBF-458554614D12}" type="slidenum">
              <a:rPr kumimoji="0" lang="en-US" sz="750" b="0" i="0" u="none" strike="noStrike" kern="1200" cap="none" spc="0" normalizeH="0" baseline="0" noProof="0" smtClean="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98623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7D90-9340-8348-B129-05583EFCC06C}"/>
              </a:ext>
            </a:extLst>
          </p:cNvPr>
          <p:cNvSpPr>
            <a:spLocks noGrp="1"/>
          </p:cNvSpPr>
          <p:nvPr>
            <p:ph type="ctrTitle"/>
          </p:nvPr>
        </p:nvSpPr>
        <p:spPr>
          <a:xfrm>
            <a:off x="1906954" y="1367694"/>
            <a:ext cx="8456247" cy="1872639"/>
          </a:xfrm>
        </p:spPr>
        <p:txBody>
          <a:bodyPr anchor="b">
            <a:normAutofit/>
          </a:bodyPr>
          <a:lstStyle>
            <a:lvl1pPr algn="l">
              <a:lnSpc>
                <a:spcPct val="100000"/>
              </a:lnSpc>
              <a:defRPr sz="3750" b="0" i="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31900-0E68-364F-9672-8EBDF5EAE2AE}"/>
              </a:ext>
            </a:extLst>
          </p:cNvPr>
          <p:cNvSpPr>
            <a:spLocks noGrp="1"/>
          </p:cNvSpPr>
          <p:nvPr>
            <p:ph type="subTitle" idx="1" hasCustomPrompt="1"/>
          </p:nvPr>
        </p:nvSpPr>
        <p:spPr>
          <a:xfrm>
            <a:off x="1906955" y="3467226"/>
            <a:ext cx="7534031" cy="1423255"/>
          </a:xfrm>
        </p:spPr>
        <p:txBody>
          <a:bodyPr>
            <a:normAutofit/>
          </a:bodyPr>
          <a:lstStyle>
            <a:lvl1pPr marL="0" indent="0" algn="l">
              <a:lnSpc>
                <a:spcPct val="110000"/>
              </a:lnSpc>
              <a:buNone/>
              <a:defRPr sz="2100" b="0" i="0">
                <a:solidFill>
                  <a:schemeClr val="accent2"/>
                </a:solidFill>
                <a:latin typeface="Tahoma" panose="020B0604030504040204" pitchFamily="34" charset="0"/>
                <a:ea typeface="Tahoma" panose="020B0604030504040204" pitchFamily="34" charset="0"/>
                <a:cs typeface="Tahom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title style</a:t>
            </a:r>
          </a:p>
        </p:txBody>
      </p:sp>
      <p:sp>
        <p:nvSpPr>
          <p:cNvPr id="4" name="Date Placeholder 3">
            <a:extLst>
              <a:ext uri="{FF2B5EF4-FFF2-40B4-BE49-F238E27FC236}">
                <a16:creationId xmlns:a16="http://schemas.microsoft.com/office/drawing/2014/main" id="{241A74CF-E932-554B-9DCB-DE78890F0E6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750" b="0" i="0" u="none" strike="noStrike" kern="1200" cap="none" spc="0" normalizeH="0" baseline="0" noProof="0" smtClean="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6/10/2019</a:t>
            </a:fld>
            <a:endParaRPr kumimoji="0" lang="en-US" sz="750" b="0" i="0" u="none" strike="noStrike" kern="1200" cap="none" spc="0" normalizeH="0" baseline="0" noProof="0" dirty="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4">
            <a:extLst>
              <a:ext uri="{FF2B5EF4-FFF2-40B4-BE49-F238E27FC236}">
                <a16:creationId xmlns:a16="http://schemas.microsoft.com/office/drawing/2014/main" id="{5A010084-B64C-9D41-9639-DD2D0E4533A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E89F151-8865-A949-960E-4206CD9DA48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750" b="0" i="0" u="none" strike="noStrike" kern="1200" cap="none" spc="0" normalizeH="0" baseline="0" noProof="0" smtClean="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993483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950E-0EC9-1149-80B5-CA548588EC0A}"/>
              </a:ext>
            </a:extLst>
          </p:cNvPr>
          <p:cNvSpPr>
            <a:spLocks noGrp="1"/>
          </p:cNvSpPr>
          <p:nvPr>
            <p:ph type="title"/>
          </p:nvPr>
        </p:nvSpPr>
        <p:spPr>
          <a:xfrm>
            <a:off x="838200" y="365127"/>
            <a:ext cx="10515600" cy="908783"/>
          </a:xfrm>
        </p:spPr>
        <p:txBody>
          <a:bodyPr>
            <a:normAutofit/>
          </a:bodyPr>
          <a:lstStyle>
            <a:lvl1pPr>
              <a:defRPr sz="33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131CBD5-BA45-424E-BFF2-6A058B0B3762}"/>
              </a:ext>
            </a:extLst>
          </p:cNvPr>
          <p:cNvSpPr>
            <a:spLocks noGrp="1"/>
          </p:cNvSpPr>
          <p:nvPr>
            <p:ph idx="1"/>
          </p:nvPr>
        </p:nvSpPr>
        <p:spPr>
          <a:xfrm>
            <a:off x="838200" y="1645871"/>
            <a:ext cx="10515600" cy="4351338"/>
          </a:xfrm>
        </p:spPr>
        <p:txBody>
          <a:bodyPr/>
          <a:lstStyle>
            <a:lvl1pPr>
              <a:lnSpc>
                <a:spcPct val="110000"/>
              </a:lnSpc>
              <a:defRPr sz="1800"/>
            </a:lvl1pPr>
            <a:lvl2pPr>
              <a:lnSpc>
                <a:spcPct val="110000"/>
              </a:lnSpc>
              <a:defRPr sz="1650"/>
            </a:lvl2pPr>
            <a:lvl3pPr>
              <a:lnSpc>
                <a:spcPct val="110000"/>
              </a:lnSpc>
              <a:defRPr sz="1500"/>
            </a:lvl3pPr>
            <a:lvl4pPr>
              <a:lnSpc>
                <a:spcPct val="110000"/>
              </a:lnSpc>
              <a:defRPr sz="1500"/>
            </a:lvl4pPr>
            <a:lvl5pPr>
              <a:lnSpc>
                <a:spcPct val="110000"/>
              </a:lnSpc>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A0F7F6A-E799-164A-96B4-2B16C1E0018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750" b="0" i="0" u="none" strike="noStrike" kern="1200" cap="none" spc="0" normalizeH="0" baseline="0" noProof="0" smtClean="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6/10/2019</a:t>
            </a:fld>
            <a:endParaRPr kumimoji="0" lang="en-US" sz="750" b="0" i="0" u="none" strike="noStrike" kern="1200" cap="none" spc="0" normalizeH="0" baseline="0" noProof="0" dirty="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4">
            <a:extLst>
              <a:ext uri="{FF2B5EF4-FFF2-40B4-BE49-F238E27FC236}">
                <a16:creationId xmlns:a16="http://schemas.microsoft.com/office/drawing/2014/main" id="{D8594BA2-D120-8649-BB6D-4A6F3497AB0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DC653DD-8D6D-4944-A59F-585999C892A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750" b="0" i="0" u="none" strike="noStrike" kern="1200" cap="none" spc="0" normalizeH="0" baseline="0" noProof="0" smtClean="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690552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4C7995-F999-4B4B-8B6E-824D5E2077DB}"/>
              </a:ext>
            </a:extLst>
          </p:cNvPr>
          <p:cNvSpPr>
            <a:spLocks noGrp="1"/>
          </p:cNvSpPr>
          <p:nvPr>
            <p:ph sz="half" idx="1"/>
          </p:nvPr>
        </p:nvSpPr>
        <p:spPr>
          <a:xfrm>
            <a:off x="838200" y="1638587"/>
            <a:ext cx="5181600" cy="4351338"/>
          </a:xfrm>
        </p:spPr>
        <p:txBody>
          <a:bodyPr/>
          <a:lstStyle>
            <a:lvl1pPr>
              <a:lnSpc>
                <a:spcPct val="110000"/>
              </a:lnSpc>
              <a:defRPr sz="1650"/>
            </a:lvl1pPr>
            <a:lvl2pPr>
              <a:lnSpc>
                <a:spcPct val="110000"/>
              </a:lnSpc>
              <a:defRPr sz="1500"/>
            </a:lvl2pPr>
            <a:lvl3pPr>
              <a:lnSpc>
                <a:spcPct val="110000"/>
              </a:lnSpc>
              <a:defRPr sz="1350"/>
            </a:lvl3pPr>
            <a:lvl4pPr>
              <a:lnSpc>
                <a:spcPct val="110000"/>
              </a:lnSpc>
              <a:defRPr sz="1350"/>
            </a:lvl4pPr>
            <a:lvl5pPr>
              <a:lnSpc>
                <a:spcPct val="110000"/>
              </a:lnSpc>
              <a:defRPr sz="13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A6DDF23-1DED-7641-B57C-FD49631D78F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750" b="0" i="0" u="none" strike="noStrike" kern="1200" cap="none" spc="0" normalizeH="0" baseline="0" noProof="0" smtClean="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6/10/2019</a:t>
            </a:fld>
            <a:endParaRPr kumimoji="0" lang="en-US" sz="750" b="0" i="0" u="none" strike="noStrike" kern="1200" cap="none" spc="0" normalizeH="0" baseline="0" noProof="0" dirty="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 name="Footer Placeholder 5">
            <a:extLst>
              <a:ext uri="{FF2B5EF4-FFF2-40B4-BE49-F238E27FC236}">
                <a16:creationId xmlns:a16="http://schemas.microsoft.com/office/drawing/2014/main" id="{433EF89B-F30E-D847-BA44-E06B13E5049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89C601B1-DECA-1D45-B680-35F4F0C799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750" b="0" i="0" u="none" strike="noStrike" kern="1200" cap="none" spc="0" normalizeH="0" baseline="0" noProof="0" smtClean="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 name="Title 1">
            <a:extLst>
              <a:ext uri="{FF2B5EF4-FFF2-40B4-BE49-F238E27FC236}">
                <a16:creationId xmlns:a16="http://schemas.microsoft.com/office/drawing/2014/main" id="{176836A6-D25C-DE47-9942-4382EEE91B8E}"/>
              </a:ext>
            </a:extLst>
          </p:cNvPr>
          <p:cNvSpPr>
            <a:spLocks noGrp="1"/>
          </p:cNvSpPr>
          <p:nvPr>
            <p:ph type="title"/>
          </p:nvPr>
        </p:nvSpPr>
        <p:spPr>
          <a:xfrm>
            <a:off x="838200" y="365127"/>
            <a:ext cx="10515600" cy="908783"/>
          </a:xfrm>
        </p:spPr>
        <p:txBody>
          <a:bodyPr>
            <a:normAutofit/>
          </a:bodyPr>
          <a:lstStyle>
            <a:lvl1pPr>
              <a:defRPr sz="33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9787175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950E-0EC9-1149-80B5-CA548588EC0A}"/>
              </a:ext>
            </a:extLst>
          </p:cNvPr>
          <p:cNvSpPr>
            <a:spLocks noGrp="1"/>
          </p:cNvSpPr>
          <p:nvPr>
            <p:ph type="title"/>
          </p:nvPr>
        </p:nvSpPr>
        <p:spPr>
          <a:xfrm>
            <a:off x="838200" y="737089"/>
            <a:ext cx="10515600" cy="614974"/>
          </a:xfrm>
        </p:spPr>
        <p:txBody>
          <a:bodyPr>
            <a:normAutofit/>
          </a:bodyPr>
          <a:lstStyle>
            <a:lvl1pPr>
              <a:defRPr sz="3300">
                <a:solidFill>
                  <a:schemeClr val="tx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131CBD5-BA45-424E-BFF2-6A058B0B3762}"/>
              </a:ext>
            </a:extLst>
          </p:cNvPr>
          <p:cNvSpPr>
            <a:spLocks noGrp="1"/>
          </p:cNvSpPr>
          <p:nvPr>
            <p:ph idx="1"/>
          </p:nvPr>
        </p:nvSpPr>
        <p:spPr>
          <a:xfrm>
            <a:off x="838200" y="1555263"/>
            <a:ext cx="10515600" cy="4191855"/>
          </a:xfrm>
        </p:spPr>
        <p:txBody>
          <a:bodyPr/>
          <a:lstStyle>
            <a:lvl1pPr>
              <a:lnSpc>
                <a:spcPct val="110000"/>
              </a:lnSpc>
              <a:defRPr sz="1800"/>
            </a:lvl1pPr>
            <a:lvl2pPr>
              <a:lnSpc>
                <a:spcPct val="110000"/>
              </a:lnSpc>
              <a:defRPr sz="1650"/>
            </a:lvl2pPr>
            <a:lvl3pPr>
              <a:lnSpc>
                <a:spcPct val="110000"/>
              </a:lnSpc>
              <a:defRPr sz="1500"/>
            </a:lvl3pPr>
            <a:lvl4pPr>
              <a:lnSpc>
                <a:spcPct val="110000"/>
              </a:lnSpc>
              <a:defRPr sz="1500"/>
            </a:lvl4pPr>
            <a:lvl5pPr>
              <a:lnSpc>
                <a:spcPct val="110000"/>
              </a:lnSpc>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A0F7F6A-E799-164A-96B4-2B16C1E0018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750" b="0" i="0" u="none" strike="noStrike" kern="1200" cap="none" spc="0" normalizeH="0" baseline="0" noProof="0" smtClean="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6/10/2019</a:t>
            </a:fld>
            <a:endParaRPr kumimoji="0" lang="en-US" sz="750" b="0" i="0" u="none" strike="noStrike" kern="1200" cap="none" spc="0" normalizeH="0" baseline="0" noProof="0" dirty="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4">
            <a:extLst>
              <a:ext uri="{FF2B5EF4-FFF2-40B4-BE49-F238E27FC236}">
                <a16:creationId xmlns:a16="http://schemas.microsoft.com/office/drawing/2014/main" id="{D8594BA2-D120-8649-BB6D-4A6F3497AB0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DC653DD-8D6D-4944-A59F-585999C892A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750" b="0" i="0" u="none" strike="noStrike" kern="1200" cap="none" spc="0" normalizeH="0" baseline="0" noProof="0" smtClean="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cxnSp>
        <p:nvCxnSpPr>
          <p:cNvPr id="8" name="Straight Connector 7">
            <a:extLst>
              <a:ext uri="{FF2B5EF4-FFF2-40B4-BE49-F238E27FC236}">
                <a16:creationId xmlns:a16="http://schemas.microsoft.com/office/drawing/2014/main" id="{09EFD235-9A73-624F-9C6B-2C965BAAD0E4}"/>
              </a:ext>
            </a:extLst>
          </p:cNvPr>
          <p:cNvCxnSpPr/>
          <p:nvPr/>
        </p:nvCxnSpPr>
        <p:spPr>
          <a:xfrm>
            <a:off x="945661" y="1352063"/>
            <a:ext cx="1040813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876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7D90-9340-8348-B129-05583EFCC06C}"/>
              </a:ext>
            </a:extLst>
          </p:cNvPr>
          <p:cNvSpPr>
            <a:spLocks noGrp="1"/>
          </p:cNvSpPr>
          <p:nvPr>
            <p:ph type="ctrTitle"/>
          </p:nvPr>
        </p:nvSpPr>
        <p:spPr>
          <a:xfrm>
            <a:off x="1906954" y="1367692"/>
            <a:ext cx="8456246" cy="1872639"/>
          </a:xfrm>
        </p:spPr>
        <p:txBody>
          <a:bodyPr anchor="b">
            <a:normAutofit/>
          </a:bodyPr>
          <a:lstStyle>
            <a:lvl1pPr algn="l">
              <a:lnSpc>
                <a:spcPct val="100000"/>
              </a:lnSpc>
              <a:defRPr sz="5000" b="0" i="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31900-0E68-364F-9672-8EBDF5EAE2AE}"/>
              </a:ext>
            </a:extLst>
          </p:cNvPr>
          <p:cNvSpPr>
            <a:spLocks noGrp="1"/>
          </p:cNvSpPr>
          <p:nvPr>
            <p:ph type="subTitle" idx="1" hasCustomPrompt="1"/>
          </p:nvPr>
        </p:nvSpPr>
        <p:spPr>
          <a:xfrm>
            <a:off x="1906954" y="3467224"/>
            <a:ext cx="7534031" cy="1423255"/>
          </a:xfrm>
        </p:spPr>
        <p:txBody>
          <a:bodyPr>
            <a:normAutofit/>
          </a:bodyPr>
          <a:lstStyle>
            <a:lvl1pPr marL="0" indent="0" algn="l">
              <a:lnSpc>
                <a:spcPct val="110000"/>
              </a:lnSpc>
              <a:buNone/>
              <a:defRPr sz="2800" b="0" i="0">
                <a:solidFill>
                  <a:schemeClr val="accent2"/>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title style</a:t>
            </a:r>
          </a:p>
        </p:txBody>
      </p:sp>
      <p:sp>
        <p:nvSpPr>
          <p:cNvPr id="4" name="Date Placeholder 3">
            <a:extLst>
              <a:ext uri="{FF2B5EF4-FFF2-40B4-BE49-F238E27FC236}">
                <a16:creationId xmlns:a16="http://schemas.microsoft.com/office/drawing/2014/main" id="{241A74CF-E932-554B-9DCB-DE78890F0E6F}"/>
              </a:ext>
            </a:extLst>
          </p:cNvPr>
          <p:cNvSpPr>
            <a:spLocks noGrp="1"/>
          </p:cNvSpPr>
          <p:nvPr>
            <p:ph type="dt" sz="half" idx="10"/>
          </p:nvPr>
        </p:nvSpPr>
        <p:spPr/>
        <p:txBody>
          <a:bodyPr/>
          <a:lstStyle/>
          <a:p>
            <a:fld id="{6FC94B80-BBFC-4FB8-AF92-618D199FD7E8}" type="datetimeFigureOut">
              <a:rPr lang="en-US" smtClean="0"/>
              <a:t>6/10/2019</a:t>
            </a:fld>
            <a:endParaRPr lang="en-US"/>
          </a:p>
        </p:txBody>
      </p:sp>
      <p:sp>
        <p:nvSpPr>
          <p:cNvPr id="5" name="Footer Placeholder 4">
            <a:extLst>
              <a:ext uri="{FF2B5EF4-FFF2-40B4-BE49-F238E27FC236}">
                <a16:creationId xmlns:a16="http://schemas.microsoft.com/office/drawing/2014/main" id="{5A010084-B64C-9D41-9639-DD2D0E4533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89F151-8865-A949-960E-4206CD9DA485}"/>
              </a:ext>
            </a:extLst>
          </p:cNvPr>
          <p:cNvSpPr>
            <a:spLocks noGrp="1"/>
          </p:cNvSpPr>
          <p:nvPr>
            <p:ph type="sldNum" sz="quarter" idx="12"/>
          </p:nvPr>
        </p:nvSpPr>
        <p:spPr/>
        <p:txBody>
          <a:bodyPr/>
          <a:lstStyle/>
          <a:p>
            <a:fld id="{0AB1E767-4ECF-4D9D-BBBF-458554614D12}" type="slidenum">
              <a:rPr lang="en-US" smtClean="0"/>
              <a:t>‹#›</a:t>
            </a:fld>
            <a:endParaRPr lang="en-US"/>
          </a:p>
        </p:txBody>
      </p:sp>
    </p:spTree>
    <p:extLst>
      <p:ext uri="{BB962C8B-B14F-4D97-AF65-F5344CB8AC3E}">
        <p14:creationId xmlns:p14="http://schemas.microsoft.com/office/powerpoint/2010/main" val="30042291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5B6BFA-3AD5-E348-99A3-504B1EC9F33E}"/>
              </a:ext>
            </a:extLst>
          </p:cNvPr>
          <p:cNvSpPr>
            <a:spLocks noGrp="1"/>
          </p:cNvSpPr>
          <p:nvPr>
            <p:ph type="body" idx="1"/>
          </p:nvPr>
        </p:nvSpPr>
        <p:spPr>
          <a:xfrm>
            <a:off x="839789" y="1518752"/>
            <a:ext cx="5157787" cy="56429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831000E2-77AF-ED47-B9C0-6FA3E54904D7}"/>
              </a:ext>
            </a:extLst>
          </p:cNvPr>
          <p:cNvSpPr>
            <a:spLocks noGrp="1"/>
          </p:cNvSpPr>
          <p:nvPr>
            <p:ph sz="half" idx="2"/>
          </p:nvPr>
        </p:nvSpPr>
        <p:spPr>
          <a:xfrm>
            <a:off x="839789" y="2083052"/>
            <a:ext cx="5157787" cy="3684588"/>
          </a:xfrm>
        </p:spPr>
        <p:txBody>
          <a:bodyPr/>
          <a:lstStyle>
            <a:lvl1pPr>
              <a:lnSpc>
                <a:spcPct val="110000"/>
              </a:lnSpc>
              <a:defRPr/>
            </a:lvl1pPr>
            <a:lvl2pPr>
              <a:lnSpc>
                <a:spcPct val="110000"/>
              </a:lnSpc>
              <a:defRPr/>
            </a:lvl2pPr>
            <a:lvl3pPr>
              <a:lnSpc>
                <a:spcPct val="110000"/>
              </a:lnSpc>
              <a:defRPr sz="1350"/>
            </a:lvl3pPr>
            <a:lvl4pPr>
              <a:lnSpc>
                <a:spcPct val="110000"/>
              </a:lnSpc>
              <a:defRPr sz="1350"/>
            </a:lvl4pPr>
            <a:lvl5pPr>
              <a:lnSpc>
                <a:spcPct val="110000"/>
              </a:lnSpc>
              <a:defRPr sz="13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6AB6D9A-48B2-DC4D-B02F-601370E4492C}"/>
              </a:ext>
            </a:extLst>
          </p:cNvPr>
          <p:cNvSpPr>
            <a:spLocks noGrp="1"/>
          </p:cNvSpPr>
          <p:nvPr>
            <p:ph type="body" sz="quarter" idx="3"/>
          </p:nvPr>
        </p:nvSpPr>
        <p:spPr>
          <a:xfrm>
            <a:off x="6172201" y="1518752"/>
            <a:ext cx="5183188" cy="56430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DEA53304-B22A-E146-9A04-AD82EC7CEBBE}"/>
              </a:ext>
            </a:extLst>
          </p:cNvPr>
          <p:cNvSpPr>
            <a:spLocks noGrp="1"/>
          </p:cNvSpPr>
          <p:nvPr>
            <p:ph sz="quarter" idx="4"/>
          </p:nvPr>
        </p:nvSpPr>
        <p:spPr>
          <a:xfrm>
            <a:off x="6172201" y="2083052"/>
            <a:ext cx="5183188" cy="3684588"/>
          </a:xfrm>
        </p:spPr>
        <p:txBody>
          <a:bodyPr/>
          <a:lstStyle>
            <a:lvl1pPr>
              <a:lnSpc>
                <a:spcPct val="110000"/>
              </a:lnSpc>
              <a:defRPr/>
            </a:lvl1pPr>
            <a:lvl2pPr>
              <a:lnSpc>
                <a:spcPct val="110000"/>
              </a:lnSpc>
              <a:defRPr/>
            </a:lvl2pPr>
            <a:lvl3pPr>
              <a:lnSpc>
                <a:spcPct val="110000"/>
              </a:lnSpc>
              <a:defRPr sz="1350"/>
            </a:lvl3pPr>
            <a:lvl4pPr>
              <a:lnSpc>
                <a:spcPct val="110000"/>
              </a:lnSpc>
              <a:defRPr sz="1350"/>
            </a:lvl4pPr>
            <a:lvl5pPr>
              <a:lnSpc>
                <a:spcPct val="110000"/>
              </a:lnSpc>
              <a:defRPr sz="13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BB7090BB-53D3-434A-8753-7084BBFBA1B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750" b="0" i="0" u="none" strike="noStrike" kern="1200" cap="none" spc="0" normalizeH="0" baseline="0" noProof="0" smtClean="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6/10/2019</a:t>
            </a:fld>
            <a:endParaRPr kumimoji="0" lang="en-US" sz="750" b="0" i="0" u="none" strike="noStrike" kern="1200" cap="none" spc="0" normalizeH="0" baseline="0" noProof="0" dirty="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 name="Footer Placeholder 7">
            <a:extLst>
              <a:ext uri="{FF2B5EF4-FFF2-40B4-BE49-F238E27FC236}">
                <a16:creationId xmlns:a16="http://schemas.microsoft.com/office/drawing/2014/main" id="{E1904FAB-A5D7-C943-8B73-A796211525F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1A7B2231-3DF2-894D-863E-44B0413547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750" b="0" i="0" u="none" strike="noStrike" kern="1200" cap="none" spc="0" normalizeH="0" baseline="0" noProof="0" smtClean="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Title 1">
            <a:extLst>
              <a:ext uri="{FF2B5EF4-FFF2-40B4-BE49-F238E27FC236}">
                <a16:creationId xmlns:a16="http://schemas.microsoft.com/office/drawing/2014/main" id="{4FED539C-68B2-2048-A6C9-1D0348A01A83}"/>
              </a:ext>
            </a:extLst>
          </p:cNvPr>
          <p:cNvSpPr>
            <a:spLocks noGrp="1"/>
          </p:cNvSpPr>
          <p:nvPr>
            <p:ph type="title"/>
          </p:nvPr>
        </p:nvSpPr>
        <p:spPr>
          <a:xfrm>
            <a:off x="838200" y="737089"/>
            <a:ext cx="10515600" cy="614974"/>
          </a:xfrm>
        </p:spPr>
        <p:txBody>
          <a:bodyPr/>
          <a:lstStyle>
            <a:lvl1pPr>
              <a:defRPr sz="3300">
                <a:solidFill>
                  <a:schemeClr val="tx2"/>
                </a:solidFill>
              </a:defRPr>
            </a:lvl1pPr>
          </a:lstStyle>
          <a:p>
            <a:r>
              <a:rPr lang="en-US"/>
              <a:t>Click to edit Master title style</a:t>
            </a:r>
            <a:endParaRPr lang="en-US" dirty="0"/>
          </a:p>
        </p:txBody>
      </p:sp>
      <p:cxnSp>
        <p:nvCxnSpPr>
          <p:cNvPr id="14" name="Straight Connector 13">
            <a:extLst>
              <a:ext uri="{FF2B5EF4-FFF2-40B4-BE49-F238E27FC236}">
                <a16:creationId xmlns:a16="http://schemas.microsoft.com/office/drawing/2014/main" id="{67098B7F-4054-2D4B-8750-39161BE6343F}"/>
              </a:ext>
            </a:extLst>
          </p:cNvPr>
          <p:cNvCxnSpPr/>
          <p:nvPr/>
        </p:nvCxnSpPr>
        <p:spPr>
          <a:xfrm>
            <a:off x="945661" y="1352063"/>
            <a:ext cx="1040813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87901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93D2F-7062-7C45-9424-A979EE2C891E}"/>
              </a:ext>
            </a:extLst>
          </p:cNvPr>
          <p:cNvSpPr>
            <a:spLocks noGrp="1"/>
          </p:cNvSpPr>
          <p:nvPr>
            <p:ph type="title"/>
          </p:nvPr>
        </p:nvSpPr>
        <p:spPr>
          <a:xfrm>
            <a:off x="839788" y="870200"/>
            <a:ext cx="3932237" cy="1069974"/>
          </a:xfrm>
        </p:spPr>
        <p:txBody>
          <a:bodyPr anchor="b">
            <a:normAutofit/>
          </a:bodyPr>
          <a:lstStyle>
            <a:lvl1pPr>
              <a:defRPr sz="2700"/>
            </a:lvl1pPr>
          </a:lstStyle>
          <a:p>
            <a:r>
              <a:rPr lang="en-US"/>
              <a:t>Click to edit Master title style</a:t>
            </a:r>
          </a:p>
        </p:txBody>
      </p:sp>
      <p:sp>
        <p:nvSpPr>
          <p:cNvPr id="3" name="Content Placeholder 2">
            <a:extLst>
              <a:ext uri="{FF2B5EF4-FFF2-40B4-BE49-F238E27FC236}">
                <a16:creationId xmlns:a16="http://schemas.microsoft.com/office/drawing/2014/main" id="{EE0C8138-A6E9-2245-84E3-A34588D1010F}"/>
              </a:ext>
            </a:extLst>
          </p:cNvPr>
          <p:cNvSpPr>
            <a:spLocks noGrp="1"/>
          </p:cNvSpPr>
          <p:nvPr>
            <p:ph idx="1"/>
          </p:nvPr>
        </p:nvSpPr>
        <p:spPr>
          <a:xfrm>
            <a:off x="5180012" y="870200"/>
            <a:ext cx="6172200" cy="4998788"/>
          </a:xfrm>
        </p:spPr>
        <p:txBody>
          <a:bodyPr/>
          <a:lstStyle>
            <a:lvl1pPr>
              <a:lnSpc>
                <a:spcPct val="110000"/>
              </a:lnSpc>
              <a:defRPr sz="2100"/>
            </a:lvl1pPr>
            <a:lvl2pPr>
              <a:lnSpc>
                <a:spcPct val="110000"/>
              </a:lnSpc>
              <a:defRPr sz="1800"/>
            </a:lvl2pPr>
            <a:lvl3pPr>
              <a:lnSpc>
                <a:spcPct val="110000"/>
              </a:lnSpc>
              <a:defRPr sz="1650"/>
            </a:lvl3pPr>
            <a:lvl4pPr>
              <a:lnSpc>
                <a:spcPct val="110000"/>
              </a:lnSpc>
              <a:defRPr sz="1500"/>
            </a:lvl4pPr>
            <a:lvl5pPr>
              <a:lnSpc>
                <a:spcPct val="110000"/>
              </a:lnSpc>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F532EC6-E352-FA40-983B-812DACE40D41}"/>
              </a:ext>
            </a:extLst>
          </p:cNvPr>
          <p:cNvSpPr>
            <a:spLocks noGrp="1"/>
          </p:cNvSpPr>
          <p:nvPr>
            <p:ph type="body" sz="half" idx="2"/>
          </p:nvPr>
        </p:nvSpPr>
        <p:spPr>
          <a:xfrm>
            <a:off x="839788" y="2057400"/>
            <a:ext cx="3932237" cy="3811588"/>
          </a:xfrm>
        </p:spPr>
        <p:txBody>
          <a:bodyPr/>
          <a:lstStyle>
            <a:lvl1pPr marL="0" indent="0">
              <a:lnSpc>
                <a:spcPct val="110000"/>
              </a:lnSpc>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BBF08156-AAF0-0546-BEEF-D31414BDDC0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750" b="0" i="0" u="none" strike="noStrike" kern="1200" cap="none" spc="0" normalizeH="0" baseline="0" noProof="0" smtClean="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6/10/2019</a:t>
            </a:fld>
            <a:endParaRPr kumimoji="0" lang="en-US" sz="750" b="0" i="0" u="none" strike="noStrike" kern="1200" cap="none" spc="0" normalizeH="0" baseline="0" noProof="0" dirty="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 name="Footer Placeholder 5">
            <a:extLst>
              <a:ext uri="{FF2B5EF4-FFF2-40B4-BE49-F238E27FC236}">
                <a16:creationId xmlns:a16="http://schemas.microsoft.com/office/drawing/2014/main" id="{0006778F-BA55-5243-9C77-5C84C79BB1D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9A768187-C3E4-AA46-A9A1-2C76809967C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750" b="0" i="0" u="none" strike="noStrike" kern="1200" cap="none" spc="0" normalizeH="0" baseline="0" noProof="0" smtClean="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67490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950E-0EC9-1149-80B5-CA548588EC0A}"/>
              </a:ext>
            </a:extLst>
          </p:cNvPr>
          <p:cNvSpPr>
            <a:spLocks noGrp="1"/>
          </p:cNvSpPr>
          <p:nvPr>
            <p:ph type="title"/>
          </p:nvPr>
        </p:nvSpPr>
        <p:spPr>
          <a:xfrm>
            <a:off x="838200" y="365125"/>
            <a:ext cx="10515600" cy="908783"/>
          </a:xfrm>
        </p:spPr>
        <p:txBody>
          <a:bodyPr>
            <a:normAutofit/>
          </a:bodyPr>
          <a:lstStyle>
            <a:lvl1pPr>
              <a:defRPr sz="44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131CBD5-BA45-424E-BFF2-6A058B0B3762}"/>
              </a:ext>
            </a:extLst>
          </p:cNvPr>
          <p:cNvSpPr>
            <a:spLocks noGrp="1"/>
          </p:cNvSpPr>
          <p:nvPr>
            <p:ph idx="1"/>
          </p:nvPr>
        </p:nvSpPr>
        <p:spPr>
          <a:xfrm>
            <a:off x="838200" y="1645871"/>
            <a:ext cx="10515600" cy="4351338"/>
          </a:xfrm>
        </p:spPr>
        <p:txBody>
          <a:bodyPr/>
          <a:lstStyle>
            <a:lvl1pPr>
              <a:lnSpc>
                <a:spcPct val="110000"/>
              </a:lnSpc>
              <a:defRPr sz="2400"/>
            </a:lvl1pPr>
            <a:lvl2pPr>
              <a:lnSpc>
                <a:spcPct val="110000"/>
              </a:lnSpc>
              <a:defRPr sz="2200"/>
            </a:lvl2pPr>
            <a:lvl3pPr>
              <a:lnSpc>
                <a:spcPct val="110000"/>
              </a:lnSpc>
              <a:defRPr sz="2000"/>
            </a:lvl3pPr>
            <a:lvl4pPr>
              <a:lnSpc>
                <a:spcPct val="110000"/>
              </a:lnSpc>
              <a:defRPr sz="2000"/>
            </a:lvl4pPr>
            <a:lvl5pPr>
              <a:lnSpc>
                <a:spcPct val="110000"/>
              </a:lnSpc>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A0F7F6A-E799-164A-96B4-2B16C1E00182}"/>
              </a:ext>
            </a:extLst>
          </p:cNvPr>
          <p:cNvSpPr>
            <a:spLocks noGrp="1"/>
          </p:cNvSpPr>
          <p:nvPr>
            <p:ph type="dt" sz="half" idx="10"/>
          </p:nvPr>
        </p:nvSpPr>
        <p:spPr/>
        <p:txBody>
          <a:bodyPr/>
          <a:lstStyle/>
          <a:p>
            <a:fld id="{6FC94B80-BBFC-4FB8-AF92-618D199FD7E8}" type="datetimeFigureOut">
              <a:rPr lang="en-US" smtClean="0"/>
              <a:t>6/10/2019</a:t>
            </a:fld>
            <a:endParaRPr lang="en-US"/>
          </a:p>
        </p:txBody>
      </p:sp>
      <p:sp>
        <p:nvSpPr>
          <p:cNvPr id="5" name="Footer Placeholder 4">
            <a:extLst>
              <a:ext uri="{FF2B5EF4-FFF2-40B4-BE49-F238E27FC236}">
                <a16:creationId xmlns:a16="http://schemas.microsoft.com/office/drawing/2014/main" id="{D8594BA2-D120-8649-BB6D-4A6F3497AB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C653DD-8D6D-4944-A59F-585999C892AE}"/>
              </a:ext>
            </a:extLst>
          </p:cNvPr>
          <p:cNvSpPr>
            <a:spLocks noGrp="1"/>
          </p:cNvSpPr>
          <p:nvPr>
            <p:ph type="sldNum" sz="quarter" idx="12"/>
          </p:nvPr>
        </p:nvSpPr>
        <p:spPr/>
        <p:txBody>
          <a:bodyPr/>
          <a:lstStyle/>
          <a:p>
            <a:fld id="{0AB1E767-4ECF-4D9D-BBBF-458554614D12}" type="slidenum">
              <a:rPr lang="en-US" smtClean="0"/>
              <a:t>‹#›</a:t>
            </a:fld>
            <a:endParaRPr lang="en-US"/>
          </a:p>
        </p:txBody>
      </p:sp>
    </p:spTree>
    <p:extLst>
      <p:ext uri="{BB962C8B-B14F-4D97-AF65-F5344CB8AC3E}">
        <p14:creationId xmlns:p14="http://schemas.microsoft.com/office/powerpoint/2010/main" val="2993781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4C7995-F999-4B4B-8B6E-824D5E2077DB}"/>
              </a:ext>
            </a:extLst>
          </p:cNvPr>
          <p:cNvSpPr>
            <a:spLocks noGrp="1"/>
          </p:cNvSpPr>
          <p:nvPr>
            <p:ph sz="half" idx="1"/>
          </p:nvPr>
        </p:nvSpPr>
        <p:spPr>
          <a:xfrm>
            <a:off x="838200" y="1638587"/>
            <a:ext cx="5181600" cy="4351338"/>
          </a:xfrm>
        </p:spPr>
        <p:txBody>
          <a:bodyPr/>
          <a:lstStyle>
            <a:lvl1pPr>
              <a:lnSpc>
                <a:spcPct val="110000"/>
              </a:lnSpc>
              <a:defRPr sz="2200"/>
            </a:lvl1pPr>
            <a:lvl2pPr>
              <a:lnSpc>
                <a:spcPct val="110000"/>
              </a:lnSpc>
              <a:defRPr sz="2000"/>
            </a:lvl2pPr>
            <a:lvl3pPr>
              <a:lnSpc>
                <a:spcPct val="110000"/>
              </a:lnSpc>
              <a:defRPr sz="1800"/>
            </a:lvl3pPr>
            <a:lvl4pPr>
              <a:lnSpc>
                <a:spcPct val="110000"/>
              </a:lnSpc>
              <a:defRPr sz="1800"/>
            </a:lvl4pPr>
            <a:lvl5pPr>
              <a:lnSpc>
                <a:spcPct val="110000"/>
              </a:lnSpc>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A6DDF23-1DED-7641-B57C-FD49631D78F3}"/>
              </a:ext>
            </a:extLst>
          </p:cNvPr>
          <p:cNvSpPr>
            <a:spLocks noGrp="1"/>
          </p:cNvSpPr>
          <p:nvPr>
            <p:ph type="dt" sz="half" idx="10"/>
          </p:nvPr>
        </p:nvSpPr>
        <p:spPr/>
        <p:txBody>
          <a:bodyPr/>
          <a:lstStyle/>
          <a:p>
            <a:fld id="{6FC94B80-BBFC-4FB8-AF92-618D199FD7E8}" type="datetimeFigureOut">
              <a:rPr lang="en-US" smtClean="0"/>
              <a:t>6/10/2019</a:t>
            </a:fld>
            <a:endParaRPr lang="en-US"/>
          </a:p>
        </p:txBody>
      </p:sp>
      <p:sp>
        <p:nvSpPr>
          <p:cNvPr id="6" name="Footer Placeholder 5">
            <a:extLst>
              <a:ext uri="{FF2B5EF4-FFF2-40B4-BE49-F238E27FC236}">
                <a16:creationId xmlns:a16="http://schemas.microsoft.com/office/drawing/2014/main" id="{433EF89B-F30E-D847-BA44-E06B13E504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C601B1-DECA-1D45-B680-35F4F0C799A9}"/>
              </a:ext>
            </a:extLst>
          </p:cNvPr>
          <p:cNvSpPr>
            <a:spLocks noGrp="1"/>
          </p:cNvSpPr>
          <p:nvPr>
            <p:ph type="sldNum" sz="quarter" idx="12"/>
          </p:nvPr>
        </p:nvSpPr>
        <p:spPr/>
        <p:txBody>
          <a:bodyPr/>
          <a:lstStyle/>
          <a:p>
            <a:fld id="{0AB1E767-4ECF-4D9D-BBBF-458554614D12}" type="slidenum">
              <a:rPr lang="en-US" smtClean="0"/>
              <a:t>‹#›</a:t>
            </a:fld>
            <a:endParaRPr lang="en-US"/>
          </a:p>
        </p:txBody>
      </p:sp>
      <p:sp>
        <p:nvSpPr>
          <p:cNvPr id="8" name="Title 1">
            <a:extLst>
              <a:ext uri="{FF2B5EF4-FFF2-40B4-BE49-F238E27FC236}">
                <a16:creationId xmlns:a16="http://schemas.microsoft.com/office/drawing/2014/main" id="{176836A6-D25C-DE47-9942-4382EEE91B8E}"/>
              </a:ext>
            </a:extLst>
          </p:cNvPr>
          <p:cNvSpPr>
            <a:spLocks noGrp="1"/>
          </p:cNvSpPr>
          <p:nvPr>
            <p:ph type="title"/>
          </p:nvPr>
        </p:nvSpPr>
        <p:spPr>
          <a:xfrm>
            <a:off x="838200" y="365125"/>
            <a:ext cx="10515600" cy="908783"/>
          </a:xfrm>
        </p:spPr>
        <p:txBody>
          <a:bodyPr>
            <a:normAutofit/>
          </a:bodyPr>
          <a:lstStyle>
            <a:lvl1pPr>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367655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950E-0EC9-1149-80B5-CA548588EC0A}"/>
              </a:ext>
            </a:extLst>
          </p:cNvPr>
          <p:cNvSpPr>
            <a:spLocks noGrp="1"/>
          </p:cNvSpPr>
          <p:nvPr>
            <p:ph type="title"/>
          </p:nvPr>
        </p:nvSpPr>
        <p:spPr>
          <a:xfrm>
            <a:off x="838200" y="737089"/>
            <a:ext cx="10515600" cy="614974"/>
          </a:xfrm>
        </p:spPr>
        <p:txBody>
          <a:bodyPr>
            <a:normAutofit/>
          </a:bodyPr>
          <a:lstStyle>
            <a:lvl1pPr>
              <a:defRPr sz="4400">
                <a:solidFill>
                  <a:schemeClr val="tx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131CBD5-BA45-424E-BFF2-6A058B0B3762}"/>
              </a:ext>
            </a:extLst>
          </p:cNvPr>
          <p:cNvSpPr>
            <a:spLocks noGrp="1"/>
          </p:cNvSpPr>
          <p:nvPr>
            <p:ph idx="1"/>
          </p:nvPr>
        </p:nvSpPr>
        <p:spPr>
          <a:xfrm>
            <a:off x="838200" y="1555261"/>
            <a:ext cx="10515600" cy="4191855"/>
          </a:xfrm>
        </p:spPr>
        <p:txBody>
          <a:bodyPr/>
          <a:lstStyle>
            <a:lvl1pPr>
              <a:lnSpc>
                <a:spcPct val="110000"/>
              </a:lnSpc>
              <a:defRPr sz="2400"/>
            </a:lvl1pPr>
            <a:lvl2pPr>
              <a:lnSpc>
                <a:spcPct val="110000"/>
              </a:lnSpc>
              <a:defRPr sz="2200"/>
            </a:lvl2pPr>
            <a:lvl3pPr>
              <a:lnSpc>
                <a:spcPct val="110000"/>
              </a:lnSpc>
              <a:defRPr sz="2000"/>
            </a:lvl3pPr>
            <a:lvl4pPr>
              <a:lnSpc>
                <a:spcPct val="110000"/>
              </a:lnSpc>
              <a:defRPr sz="2000"/>
            </a:lvl4pPr>
            <a:lvl5pPr>
              <a:lnSpc>
                <a:spcPct val="110000"/>
              </a:lnSpc>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A0F7F6A-E799-164A-96B4-2B16C1E00182}"/>
              </a:ext>
            </a:extLst>
          </p:cNvPr>
          <p:cNvSpPr>
            <a:spLocks noGrp="1"/>
          </p:cNvSpPr>
          <p:nvPr>
            <p:ph type="dt" sz="half" idx="10"/>
          </p:nvPr>
        </p:nvSpPr>
        <p:spPr/>
        <p:txBody>
          <a:bodyPr/>
          <a:lstStyle/>
          <a:p>
            <a:fld id="{6FC94B80-BBFC-4FB8-AF92-618D199FD7E8}" type="datetimeFigureOut">
              <a:rPr lang="en-US" smtClean="0"/>
              <a:t>6/10/2019</a:t>
            </a:fld>
            <a:endParaRPr lang="en-US"/>
          </a:p>
        </p:txBody>
      </p:sp>
      <p:sp>
        <p:nvSpPr>
          <p:cNvPr id="5" name="Footer Placeholder 4">
            <a:extLst>
              <a:ext uri="{FF2B5EF4-FFF2-40B4-BE49-F238E27FC236}">
                <a16:creationId xmlns:a16="http://schemas.microsoft.com/office/drawing/2014/main" id="{D8594BA2-D120-8649-BB6D-4A6F3497AB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C653DD-8D6D-4944-A59F-585999C892AE}"/>
              </a:ext>
            </a:extLst>
          </p:cNvPr>
          <p:cNvSpPr>
            <a:spLocks noGrp="1"/>
          </p:cNvSpPr>
          <p:nvPr>
            <p:ph type="sldNum" sz="quarter" idx="12"/>
          </p:nvPr>
        </p:nvSpPr>
        <p:spPr/>
        <p:txBody>
          <a:bodyPr/>
          <a:lstStyle/>
          <a:p>
            <a:fld id="{0AB1E767-4ECF-4D9D-BBBF-458554614D12}" type="slidenum">
              <a:rPr lang="en-US" smtClean="0"/>
              <a:t>‹#›</a:t>
            </a:fld>
            <a:endParaRPr lang="en-US"/>
          </a:p>
        </p:txBody>
      </p:sp>
      <p:cxnSp>
        <p:nvCxnSpPr>
          <p:cNvPr id="8" name="Straight Connector 7">
            <a:extLst>
              <a:ext uri="{FF2B5EF4-FFF2-40B4-BE49-F238E27FC236}">
                <a16:creationId xmlns:a16="http://schemas.microsoft.com/office/drawing/2014/main" id="{09EFD235-9A73-624F-9C6B-2C965BAAD0E4}"/>
              </a:ext>
            </a:extLst>
          </p:cNvPr>
          <p:cNvCxnSpPr/>
          <p:nvPr/>
        </p:nvCxnSpPr>
        <p:spPr>
          <a:xfrm>
            <a:off x="945662" y="1352063"/>
            <a:ext cx="1040813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0072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5B6BFA-3AD5-E348-99A3-504B1EC9F33E}"/>
              </a:ext>
            </a:extLst>
          </p:cNvPr>
          <p:cNvSpPr>
            <a:spLocks noGrp="1"/>
          </p:cNvSpPr>
          <p:nvPr>
            <p:ph type="body" idx="1"/>
          </p:nvPr>
        </p:nvSpPr>
        <p:spPr>
          <a:xfrm>
            <a:off x="839788" y="1518752"/>
            <a:ext cx="5157787" cy="5642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31000E2-77AF-ED47-B9C0-6FA3E54904D7}"/>
              </a:ext>
            </a:extLst>
          </p:cNvPr>
          <p:cNvSpPr>
            <a:spLocks noGrp="1"/>
          </p:cNvSpPr>
          <p:nvPr>
            <p:ph sz="half" idx="2"/>
          </p:nvPr>
        </p:nvSpPr>
        <p:spPr>
          <a:xfrm>
            <a:off x="839788" y="2083052"/>
            <a:ext cx="5157787" cy="3684588"/>
          </a:xfrm>
        </p:spPr>
        <p:txBody>
          <a:bodyPr/>
          <a:lstStyle>
            <a:lvl1pPr>
              <a:lnSpc>
                <a:spcPct val="110000"/>
              </a:lnSpc>
              <a:defRPr/>
            </a:lvl1pPr>
            <a:lvl2pPr>
              <a:lnSpc>
                <a:spcPct val="110000"/>
              </a:lnSpc>
              <a:defRPr/>
            </a:lvl2pPr>
            <a:lvl3pPr>
              <a:lnSpc>
                <a:spcPct val="110000"/>
              </a:lnSpc>
              <a:defRPr sz="1800"/>
            </a:lvl3pPr>
            <a:lvl4pPr>
              <a:lnSpc>
                <a:spcPct val="110000"/>
              </a:lnSpc>
              <a:defRPr sz="1800"/>
            </a:lvl4pPr>
            <a:lvl5pPr>
              <a:lnSpc>
                <a:spcPct val="110000"/>
              </a:lnSpc>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6AB6D9A-48B2-DC4D-B02F-601370E4492C}"/>
              </a:ext>
            </a:extLst>
          </p:cNvPr>
          <p:cNvSpPr>
            <a:spLocks noGrp="1"/>
          </p:cNvSpPr>
          <p:nvPr>
            <p:ph type="body" sz="quarter" idx="3"/>
          </p:nvPr>
        </p:nvSpPr>
        <p:spPr>
          <a:xfrm>
            <a:off x="6172200" y="1518752"/>
            <a:ext cx="5183188" cy="5643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EA53304-B22A-E146-9A04-AD82EC7CEBBE}"/>
              </a:ext>
            </a:extLst>
          </p:cNvPr>
          <p:cNvSpPr>
            <a:spLocks noGrp="1"/>
          </p:cNvSpPr>
          <p:nvPr>
            <p:ph sz="quarter" idx="4"/>
          </p:nvPr>
        </p:nvSpPr>
        <p:spPr>
          <a:xfrm>
            <a:off x="6172200" y="2083052"/>
            <a:ext cx="5183188" cy="3684588"/>
          </a:xfrm>
        </p:spPr>
        <p:txBody>
          <a:bodyPr/>
          <a:lstStyle>
            <a:lvl1pPr>
              <a:lnSpc>
                <a:spcPct val="110000"/>
              </a:lnSpc>
              <a:defRPr/>
            </a:lvl1pPr>
            <a:lvl2pPr>
              <a:lnSpc>
                <a:spcPct val="110000"/>
              </a:lnSpc>
              <a:defRPr/>
            </a:lvl2pPr>
            <a:lvl3pPr>
              <a:lnSpc>
                <a:spcPct val="110000"/>
              </a:lnSpc>
              <a:defRPr sz="1800"/>
            </a:lvl3pPr>
            <a:lvl4pPr>
              <a:lnSpc>
                <a:spcPct val="110000"/>
              </a:lnSpc>
              <a:defRPr sz="1800"/>
            </a:lvl4pPr>
            <a:lvl5pPr>
              <a:lnSpc>
                <a:spcPct val="110000"/>
              </a:lnSpc>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BB7090BB-53D3-434A-8753-7084BBFBA1BD}"/>
              </a:ext>
            </a:extLst>
          </p:cNvPr>
          <p:cNvSpPr>
            <a:spLocks noGrp="1"/>
          </p:cNvSpPr>
          <p:nvPr>
            <p:ph type="dt" sz="half" idx="10"/>
          </p:nvPr>
        </p:nvSpPr>
        <p:spPr/>
        <p:txBody>
          <a:bodyPr/>
          <a:lstStyle/>
          <a:p>
            <a:fld id="{6FC94B80-BBFC-4FB8-AF92-618D199FD7E8}" type="datetimeFigureOut">
              <a:rPr lang="en-US" smtClean="0"/>
              <a:t>6/10/2019</a:t>
            </a:fld>
            <a:endParaRPr lang="en-US"/>
          </a:p>
        </p:txBody>
      </p:sp>
      <p:sp>
        <p:nvSpPr>
          <p:cNvPr id="8" name="Footer Placeholder 7">
            <a:extLst>
              <a:ext uri="{FF2B5EF4-FFF2-40B4-BE49-F238E27FC236}">
                <a16:creationId xmlns:a16="http://schemas.microsoft.com/office/drawing/2014/main" id="{E1904FAB-A5D7-C943-8B73-A796211525F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A7B2231-3DF2-894D-863E-44B04135478F}"/>
              </a:ext>
            </a:extLst>
          </p:cNvPr>
          <p:cNvSpPr>
            <a:spLocks noGrp="1"/>
          </p:cNvSpPr>
          <p:nvPr>
            <p:ph type="sldNum" sz="quarter" idx="12"/>
          </p:nvPr>
        </p:nvSpPr>
        <p:spPr/>
        <p:txBody>
          <a:bodyPr/>
          <a:lstStyle/>
          <a:p>
            <a:fld id="{0AB1E767-4ECF-4D9D-BBBF-458554614D12}" type="slidenum">
              <a:rPr lang="en-US" smtClean="0"/>
              <a:t>‹#›</a:t>
            </a:fld>
            <a:endParaRPr lang="en-US"/>
          </a:p>
        </p:txBody>
      </p:sp>
      <p:sp>
        <p:nvSpPr>
          <p:cNvPr id="13" name="Title 1">
            <a:extLst>
              <a:ext uri="{FF2B5EF4-FFF2-40B4-BE49-F238E27FC236}">
                <a16:creationId xmlns:a16="http://schemas.microsoft.com/office/drawing/2014/main" id="{4FED539C-68B2-2048-A6C9-1D0348A01A83}"/>
              </a:ext>
            </a:extLst>
          </p:cNvPr>
          <p:cNvSpPr>
            <a:spLocks noGrp="1"/>
          </p:cNvSpPr>
          <p:nvPr>
            <p:ph type="title"/>
          </p:nvPr>
        </p:nvSpPr>
        <p:spPr>
          <a:xfrm>
            <a:off x="838200" y="737089"/>
            <a:ext cx="10515600" cy="614974"/>
          </a:xfrm>
        </p:spPr>
        <p:txBody>
          <a:bodyPr/>
          <a:lstStyle>
            <a:lvl1pPr>
              <a:defRPr sz="4400">
                <a:solidFill>
                  <a:schemeClr val="tx2"/>
                </a:solidFill>
              </a:defRPr>
            </a:lvl1pPr>
          </a:lstStyle>
          <a:p>
            <a:r>
              <a:rPr lang="en-US"/>
              <a:t>Click to edit Master title style</a:t>
            </a:r>
            <a:endParaRPr lang="en-US" dirty="0"/>
          </a:p>
        </p:txBody>
      </p:sp>
      <p:cxnSp>
        <p:nvCxnSpPr>
          <p:cNvPr id="14" name="Straight Connector 13">
            <a:extLst>
              <a:ext uri="{FF2B5EF4-FFF2-40B4-BE49-F238E27FC236}">
                <a16:creationId xmlns:a16="http://schemas.microsoft.com/office/drawing/2014/main" id="{67098B7F-4054-2D4B-8750-39161BE6343F}"/>
              </a:ext>
            </a:extLst>
          </p:cNvPr>
          <p:cNvCxnSpPr/>
          <p:nvPr/>
        </p:nvCxnSpPr>
        <p:spPr>
          <a:xfrm>
            <a:off x="945662" y="1352063"/>
            <a:ext cx="1040813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7569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93D2F-7062-7C45-9424-A979EE2C891E}"/>
              </a:ext>
            </a:extLst>
          </p:cNvPr>
          <p:cNvSpPr>
            <a:spLocks noGrp="1"/>
          </p:cNvSpPr>
          <p:nvPr>
            <p:ph type="title"/>
          </p:nvPr>
        </p:nvSpPr>
        <p:spPr>
          <a:xfrm>
            <a:off x="839788" y="870200"/>
            <a:ext cx="3932237" cy="1069974"/>
          </a:xfrm>
        </p:spPr>
        <p:txBody>
          <a:bodyPr anchor="b">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EE0C8138-A6E9-2245-84E3-A34588D1010F}"/>
              </a:ext>
            </a:extLst>
          </p:cNvPr>
          <p:cNvSpPr>
            <a:spLocks noGrp="1"/>
          </p:cNvSpPr>
          <p:nvPr>
            <p:ph idx="1"/>
          </p:nvPr>
        </p:nvSpPr>
        <p:spPr>
          <a:xfrm>
            <a:off x="5180012" y="870200"/>
            <a:ext cx="6172200" cy="4998788"/>
          </a:xfrm>
        </p:spPr>
        <p:txBody>
          <a:bodyPr/>
          <a:lstStyle>
            <a:lvl1pPr>
              <a:lnSpc>
                <a:spcPct val="110000"/>
              </a:lnSpc>
              <a:defRPr sz="2800"/>
            </a:lvl1pPr>
            <a:lvl2pPr>
              <a:lnSpc>
                <a:spcPct val="110000"/>
              </a:lnSpc>
              <a:defRPr sz="2400"/>
            </a:lvl2pPr>
            <a:lvl3pPr>
              <a:lnSpc>
                <a:spcPct val="110000"/>
              </a:lnSpc>
              <a:defRPr sz="2200"/>
            </a:lvl3pPr>
            <a:lvl4pPr>
              <a:lnSpc>
                <a:spcPct val="110000"/>
              </a:lnSpc>
              <a:defRPr sz="2000"/>
            </a:lvl4pPr>
            <a:lvl5pPr>
              <a:lnSpc>
                <a:spcPct val="110000"/>
              </a:lnSpc>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F532EC6-E352-FA40-983B-812DACE40D41}"/>
              </a:ext>
            </a:extLst>
          </p:cNvPr>
          <p:cNvSpPr>
            <a:spLocks noGrp="1"/>
          </p:cNvSpPr>
          <p:nvPr>
            <p:ph type="body" sz="half" idx="2"/>
          </p:nvPr>
        </p:nvSpPr>
        <p:spPr>
          <a:xfrm>
            <a:off x="839788" y="2057400"/>
            <a:ext cx="3932237" cy="3811588"/>
          </a:xfrm>
        </p:spPr>
        <p:txBody>
          <a:bodyPr/>
          <a:lstStyle>
            <a:lvl1pPr marL="0" indent="0">
              <a:lnSpc>
                <a:spcPct val="11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BF08156-AAF0-0546-BEEF-D31414BDDC04}"/>
              </a:ext>
            </a:extLst>
          </p:cNvPr>
          <p:cNvSpPr>
            <a:spLocks noGrp="1"/>
          </p:cNvSpPr>
          <p:nvPr>
            <p:ph type="dt" sz="half" idx="10"/>
          </p:nvPr>
        </p:nvSpPr>
        <p:spPr/>
        <p:txBody>
          <a:bodyPr/>
          <a:lstStyle/>
          <a:p>
            <a:fld id="{6FC94B80-BBFC-4FB8-AF92-618D199FD7E8}" type="datetimeFigureOut">
              <a:rPr lang="en-US" smtClean="0"/>
              <a:t>6/10/2019</a:t>
            </a:fld>
            <a:endParaRPr lang="en-US"/>
          </a:p>
        </p:txBody>
      </p:sp>
      <p:sp>
        <p:nvSpPr>
          <p:cNvPr id="6" name="Footer Placeholder 5">
            <a:extLst>
              <a:ext uri="{FF2B5EF4-FFF2-40B4-BE49-F238E27FC236}">
                <a16:creationId xmlns:a16="http://schemas.microsoft.com/office/drawing/2014/main" id="{0006778F-BA55-5243-9C77-5C84C79BB1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768187-C3E4-AA46-A9A1-2C76809967C3}"/>
              </a:ext>
            </a:extLst>
          </p:cNvPr>
          <p:cNvSpPr>
            <a:spLocks noGrp="1"/>
          </p:cNvSpPr>
          <p:nvPr>
            <p:ph type="sldNum" sz="quarter" idx="12"/>
          </p:nvPr>
        </p:nvSpPr>
        <p:spPr/>
        <p:txBody>
          <a:bodyPr/>
          <a:lstStyle/>
          <a:p>
            <a:fld id="{0AB1E767-4ECF-4D9D-BBBF-458554614D12}" type="slidenum">
              <a:rPr lang="en-US" smtClean="0"/>
              <a:t>‹#›</a:t>
            </a:fld>
            <a:endParaRPr lang="en-US"/>
          </a:p>
        </p:txBody>
      </p:sp>
    </p:spTree>
    <p:extLst>
      <p:ext uri="{BB962C8B-B14F-4D97-AF65-F5344CB8AC3E}">
        <p14:creationId xmlns:p14="http://schemas.microsoft.com/office/powerpoint/2010/main" val="2621866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7D90-9340-8348-B129-05583EFCC06C}"/>
              </a:ext>
            </a:extLst>
          </p:cNvPr>
          <p:cNvSpPr>
            <a:spLocks noGrp="1"/>
          </p:cNvSpPr>
          <p:nvPr>
            <p:ph type="ctrTitle"/>
          </p:nvPr>
        </p:nvSpPr>
        <p:spPr>
          <a:xfrm>
            <a:off x="6611815" y="695570"/>
            <a:ext cx="4165600" cy="2302485"/>
          </a:xfrm>
        </p:spPr>
        <p:txBody>
          <a:bodyPr anchor="b">
            <a:normAutofit/>
          </a:bodyPr>
          <a:lstStyle>
            <a:lvl1pPr algn="ctr">
              <a:lnSpc>
                <a:spcPct val="100000"/>
              </a:lnSpc>
              <a:defRPr sz="3750" b="0" i="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31900-0E68-364F-9672-8EBDF5EAE2AE}"/>
              </a:ext>
            </a:extLst>
          </p:cNvPr>
          <p:cNvSpPr>
            <a:spLocks noGrp="1"/>
          </p:cNvSpPr>
          <p:nvPr>
            <p:ph type="subTitle" idx="1" hasCustomPrompt="1"/>
          </p:nvPr>
        </p:nvSpPr>
        <p:spPr>
          <a:xfrm>
            <a:off x="6533665" y="3344130"/>
            <a:ext cx="4337540" cy="1655762"/>
          </a:xfrm>
        </p:spPr>
        <p:txBody>
          <a:bodyPr>
            <a:normAutofit/>
          </a:bodyPr>
          <a:lstStyle>
            <a:lvl1pPr marL="0" indent="0" algn="ctr">
              <a:lnSpc>
                <a:spcPct val="110000"/>
              </a:lnSpc>
              <a:buNone/>
              <a:defRPr sz="2100" b="0" i="0">
                <a:solidFill>
                  <a:schemeClr val="accent2"/>
                </a:solidFill>
                <a:latin typeface="Tahoma" panose="020B0604030504040204" pitchFamily="34" charset="0"/>
                <a:ea typeface="Tahoma" panose="020B0604030504040204" pitchFamily="34" charset="0"/>
                <a:cs typeface="Tahom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title style</a:t>
            </a:r>
          </a:p>
        </p:txBody>
      </p:sp>
      <p:sp>
        <p:nvSpPr>
          <p:cNvPr id="4" name="Date Placeholder 3">
            <a:extLst>
              <a:ext uri="{FF2B5EF4-FFF2-40B4-BE49-F238E27FC236}">
                <a16:creationId xmlns:a16="http://schemas.microsoft.com/office/drawing/2014/main" id="{241A74CF-E932-554B-9DCB-DE78890F0E6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C94B80-BBFC-4FB8-AF92-618D199FD7E8}" type="datetimeFigureOut">
              <a:rPr kumimoji="0" lang="en-US" sz="750" b="0" i="0" u="none" strike="noStrike" kern="1200" cap="none" spc="0" normalizeH="0" baseline="0" noProof="0" smtClean="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6/10/2019</a:t>
            </a:fld>
            <a:endParaRPr kumimoji="0" lang="en-US" sz="750" b="0" i="0" u="none" strike="noStrike" kern="1200" cap="none" spc="0" normalizeH="0" baseline="0" noProof="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4">
            <a:extLst>
              <a:ext uri="{FF2B5EF4-FFF2-40B4-BE49-F238E27FC236}">
                <a16:creationId xmlns:a16="http://schemas.microsoft.com/office/drawing/2014/main" id="{5A010084-B64C-9D41-9639-DD2D0E4533A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E89F151-8865-A949-960E-4206CD9DA48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B1E767-4ECF-4D9D-BBBF-458554614D12}" type="slidenum">
              <a:rPr kumimoji="0" lang="en-US" sz="750" b="0" i="0" u="none" strike="noStrike" kern="1200" cap="none" spc="0" normalizeH="0" baseline="0" noProof="0" smtClean="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61711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7D90-9340-8348-B129-05583EFCC06C}"/>
              </a:ext>
            </a:extLst>
          </p:cNvPr>
          <p:cNvSpPr>
            <a:spLocks noGrp="1"/>
          </p:cNvSpPr>
          <p:nvPr>
            <p:ph type="ctrTitle"/>
          </p:nvPr>
        </p:nvSpPr>
        <p:spPr>
          <a:xfrm>
            <a:off x="1906954" y="1367694"/>
            <a:ext cx="8456247" cy="1872639"/>
          </a:xfrm>
        </p:spPr>
        <p:txBody>
          <a:bodyPr anchor="b">
            <a:normAutofit/>
          </a:bodyPr>
          <a:lstStyle>
            <a:lvl1pPr algn="l">
              <a:lnSpc>
                <a:spcPct val="100000"/>
              </a:lnSpc>
              <a:defRPr sz="3750" b="0" i="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31900-0E68-364F-9672-8EBDF5EAE2AE}"/>
              </a:ext>
            </a:extLst>
          </p:cNvPr>
          <p:cNvSpPr>
            <a:spLocks noGrp="1"/>
          </p:cNvSpPr>
          <p:nvPr>
            <p:ph type="subTitle" idx="1" hasCustomPrompt="1"/>
          </p:nvPr>
        </p:nvSpPr>
        <p:spPr>
          <a:xfrm>
            <a:off x="1906955" y="3467226"/>
            <a:ext cx="7534031" cy="1423255"/>
          </a:xfrm>
        </p:spPr>
        <p:txBody>
          <a:bodyPr>
            <a:normAutofit/>
          </a:bodyPr>
          <a:lstStyle>
            <a:lvl1pPr marL="0" indent="0" algn="l">
              <a:lnSpc>
                <a:spcPct val="110000"/>
              </a:lnSpc>
              <a:buNone/>
              <a:defRPr sz="2100" b="0" i="0">
                <a:solidFill>
                  <a:schemeClr val="accent2"/>
                </a:solidFill>
                <a:latin typeface="Tahoma" panose="020B0604030504040204" pitchFamily="34" charset="0"/>
                <a:ea typeface="Tahoma" panose="020B0604030504040204" pitchFamily="34" charset="0"/>
                <a:cs typeface="Tahom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title style</a:t>
            </a:r>
          </a:p>
        </p:txBody>
      </p:sp>
      <p:sp>
        <p:nvSpPr>
          <p:cNvPr id="4" name="Date Placeholder 3">
            <a:extLst>
              <a:ext uri="{FF2B5EF4-FFF2-40B4-BE49-F238E27FC236}">
                <a16:creationId xmlns:a16="http://schemas.microsoft.com/office/drawing/2014/main" id="{241A74CF-E932-554B-9DCB-DE78890F0E6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750" b="0" i="0" u="none" strike="noStrike" kern="1200" cap="none" spc="0" normalizeH="0" baseline="0" noProof="0" smtClean="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6/10/2019</a:t>
            </a:fld>
            <a:endParaRPr kumimoji="0" lang="en-US" sz="750" b="0" i="0" u="none" strike="noStrike" kern="1200" cap="none" spc="0" normalizeH="0" baseline="0" noProof="0" dirty="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4">
            <a:extLst>
              <a:ext uri="{FF2B5EF4-FFF2-40B4-BE49-F238E27FC236}">
                <a16:creationId xmlns:a16="http://schemas.microsoft.com/office/drawing/2014/main" id="{5A010084-B64C-9D41-9639-DD2D0E4533A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E89F151-8865-A949-960E-4206CD9DA48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750" b="0" i="0" u="none" strike="noStrike" kern="1200" cap="none" spc="0" normalizeH="0" baseline="0" noProof="0" smtClean="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8620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D1FDBB-470E-5849-8CB0-465CC92B35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2DAFF38-294A-684C-AB49-03489C75D108}"/>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D6C5329-1615-124B-9923-DE75FD411C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b="0" i="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6FC94B80-BBFC-4FB8-AF92-618D199FD7E8}" type="datetimeFigureOut">
              <a:rPr lang="en-US" smtClean="0"/>
              <a:t>6/10/2019</a:t>
            </a:fld>
            <a:endParaRPr lang="en-US"/>
          </a:p>
        </p:txBody>
      </p:sp>
      <p:sp>
        <p:nvSpPr>
          <p:cNvPr id="5" name="Footer Placeholder 4">
            <a:extLst>
              <a:ext uri="{FF2B5EF4-FFF2-40B4-BE49-F238E27FC236}">
                <a16:creationId xmlns:a16="http://schemas.microsoft.com/office/drawing/2014/main" id="{A86FAC46-7187-0042-8B25-6EAC94D6C7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D9451F-C707-0842-941C-22DA3B4292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0" i="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0AB1E767-4ECF-4D9D-BBBF-458554614D12}" type="slidenum">
              <a:rPr lang="en-US" smtClean="0"/>
              <a:t>‹#›</a:t>
            </a:fld>
            <a:endParaRPr lang="en-US"/>
          </a:p>
        </p:txBody>
      </p:sp>
    </p:spTree>
    <p:extLst>
      <p:ext uri="{BB962C8B-B14F-4D97-AF65-F5344CB8AC3E}">
        <p14:creationId xmlns:p14="http://schemas.microsoft.com/office/powerpoint/2010/main" val="87359994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Lst>
  <p:txStyles>
    <p:titleStyle>
      <a:lvl1pPr algn="l" defTabSz="914400" rtl="0" eaLnBrk="1" latinLnBrk="0" hangingPunct="1">
        <a:lnSpc>
          <a:spcPct val="90000"/>
        </a:lnSpc>
        <a:spcBef>
          <a:spcPct val="0"/>
        </a:spcBef>
        <a:buNone/>
        <a:defRPr sz="3200" b="0" i="0" kern="1200">
          <a:solidFill>
            <a:schemeClr val="tx2"/>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D1FDBB-470E-5849-8CB0-465CC92B3508}"/>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2DAFF38-294A-684C-AB49-03489C75D108}"/>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D6C5329-1615-124B-9923-DE75FD411C46}"/>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750" b="0" i="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750" b="0" i="0" u="none" strike="noStrike" kern="1200" cap="none" spc="0" normalizeH="0" baseline="0" noProof="0" smtClean="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6/10/2019</a:t>
            </a:fld>
            <a:endParaRPr kumimoji="0" lang="en-US" sz="750" b="0" i="0" u="none" strike="noStrike" kern="1200" cap="none" spc="0" normalizeH="0" baseline="0" noProof="0" dirty="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4">
            <a:extLst>
              <a:ext uri="{FF2B5EF4-FFF2-40B4-BE49-F238E27FC236}">
                <a16:creationId xmlns:a16="http://schemas.microsoft.com/office/drawing/2014/main" id="{A86FAC46-7187-0042-8B25-6EAC94D6C7E8}"/>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DBD9451F-C707-0842-941C-22DA3B429212}"/>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750" b="0" i="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750" b="0" i="0" u="none" strike="noStrike" kern="1200" cap="none" spc="0" normalizeH="0" baseline="0" noProof="0" smtClean="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4956353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Lst>
  <p:txStyles>
    <p:titleStyle>
      <a:lvl1pPr algn="l" defTabSz="685800" rtl="0" eaLnBrk="1" latinLnBrk="0" hangingPunct="1">
        <a:lnSpc>
          <a:spcPct val="90000"/>
        </a:lnSpc>
        <a:spcBef>
          <a:spcPct val="0"/>
        </a:spcBef>
        <a:buNone/>
        <a:defRPr sz="2400" b="0" i="0" kern="1200">
          <a:solidFill>
            <a:schemeClr val="tx2"/>
          </a:solidFill>
          <a:latin typeface="Tahoma" panose="020B0604030504040204" pitchFamily="34" charset="0"/>
          <a:ea typeface="Tahoma" panose="020B0604030504040204" pitchFamily="34" charset="0"/>
          <a:cs typeface="Tahoma" panose="020B060403050404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5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D1FDBB-470E-5849-8CB0-465CC92B3508}"/>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2DAFF38-294A-684C-AB49-03489C75D108}"/>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D6C5329-1615-124B-9923-DE75FD411C46}"/>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750" b="0" i="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750" b="0" i="0" u="none" strike="noStrike" kern="1200" cap="none" spc="0" normalizeH="0" baseline="0" noProof="0" smtClean="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6/10/2019</a:t>
            </a:fld>
            <a:endParaRPr kumimoji="0" lang="en-US" sz="750" b="0" i="0" u="none" strike="noStrike" kern="1200" cap="none" spc="0" normalizeH="0" baseline="0" noProof="0" dirty="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4">
            <a:extLst>
              <a:ext uri="{FF2B5EF4-FFF2-40B4-BE49-F238E27FC236}">
                <a16:creationId xmlns:a16="http://schemas.microsoft.com/office/drawing/2014/main" id="{A86FAC46-7187-0042-8B25-6EAC94D6C7E8}"/>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DBD9451F-C707-0842-941C-22DA3B429212}"/>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750" b="0" i="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750" b="0" i="0" u="none" strike="noStrike" kern="1200" cap="none" spc="0" normalizeH="0" baseline="0" noProof="0" smtClean="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0287318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Lst>
  <p:txStyles>
    <p:titleStyle>
      <a:lvl1pPr algn="l" defTabSz="685800" rtl="0" eaLnBrk="1" latinLnBrk="0" hangingPunct="1">
        <a:lnSpc>
          <a:spcPct val="90000"/>
        </a:lnSpc>
        <a:spcBef>
          <a:spcPct val="0"/>
        </a:spcBef>
        <a:buNone/>
        <a:defRPr sz="2400" b="0" i="0" kern="1200">
          <a:solidFill>
            <a:schemeClr val="tx2"/>
          </a:solidFill>
          <a:latin typeface="Tahoma" panose="020B0604030504040204" pitchFamily="34" charset="0"/>
          <a:ea typeface="Tahoma" panose="020B0604030504040204" pitchFamily="34" charset="0"/>
          <a:cs typeface="Tahoma" panose="020B060403050404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5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hyperlink" Target="http://www.disabilityrightsflorida.org/resources/disability_topics" TargetMode="External"/><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hyperlink" Target="https://flmedicaidmanagedcare.com/home/medicaidfairhearing" TargetMode="External"/><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hyperlink" Target="https://www.myflfamilies.com/about-us/office-inspector-general/appeal-hearings/" TargetMode="External"/><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hyperlink" Target="mailto:appeal.hearings@myflfamilies.com" TargetMode="External"/><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31715" y="250563"/>
            <a:ext cx="4906005" cy="815955"/>
          </a:xfrm>
        </p:spPr>
        <p:txBody>
          <a:bodyPr>
            <a:normAutofit fontScale="90000"/>
          </a:bodyPr>
          <a:lstStyle/>
          <a:p>
            <a:r>
              <a:rPr lang="en-US" dirty="0"/>
              <a:t>Advocacy 101 </a:t>
            </a:r>
          </a:p>
        </p:txBody>
      </p:sp>
      <p:sp>
        <p:nvSpPr>
          <p:cNvPr id="3" name="Subtitle 2"/>
          <p:cNvSpPr>
            <a:spLocks noGrp="1"/>
          </p:cNvSpPr>
          <p:nvPr>
            <p:ph type="subTitle" idx="1"/>
          </p:nvPr>
        </p:nvSpPr>
        <p:spPr>
          <a:xfrm>
            <a:off x="5499408" y="1134252"/>
            <a:ext cx="5570621" cy="5317958"/>
          </a:xfrm>
        </p:spPr>
        <p:txBody>
          <a:bodyPr>
            <a:normAutofit/>
          </a:bodyPr>
          <a:lstStyle/>
          <a:p>
            <a:r>
              <a:rPr lang="en-US" dirty="0"/>
              <a:t>Preparing for Your Medicaid </a:t>
            </a:r>
            <a:br>
              <a:rPr lang="en-US" dirty="0"/>
            </a:br>
            <a:r>
              <a:rPr lang="en-US" dirty="0"/>
              <a:t>Fair Hearing Before the </a:t>
            </a:r>
            <a:br>
              <a:rPr lang="en-US" dirty="0"/>
            </a:br>
            <a:r>
              <a:rPr lang="en-US" dirty="0"/>
              <a:t>Office of Fair Hearings or </a:t>
            </a:r>
            <a:br>
              <a:rPr lang="en-US" dirty="0"/>
            </a:br>
            <a:r>
              <a:rPr lang="en-US" dirty="0"/>
              <a:t>Office of Appeal Hearings</a:t>
            </a:r>
          </a:p>
          <a:p>
            <a:endParaRPr lang="en-US" dirty="0"/>
          </a:p>
          <a:p>
            <a:pPr>
              <a:lnSpc>
                <a:spcPct val="100000"/>
              </a:lnSpc>
            </a:pPr>
            <a:r>
              <a:rPr lang="en-US" sz="2200" dirty="0">
                <a:solidFill>
                  <a:schemeClr val="tx1"/>
                </a:solidFill>
              </a:rPr>
              <a:t>Rachel Siegel-McLaughlin, </a:t>
            </a:r>
          </a:p>
          <a:p>
            <a:pPr>
              <a:lnSpc>
                <a:spcPct val="100000"/>
              </a:lnSpc>
            </a:pPr>
            <a:r>
              <a:rPr lang="en-US" sz="2200" dirty="0">
                <a:solidFill>
                  <a:schemeClr val="tx1"/>
                </a:solidFill>
              </a:rPr>
              <a:t>Senior Staff Attorney</a:t>
            </a:r>
          </a:p>
          <a:p>
            <a:pPr>
              <a:lnSpc>
                <a:spcPct val="100000"/>
              </a:lnSpc>
            </a:pPr>
            <a:endParaRPr lang="en-US" sz="2200" dirty="0">
              <a:solidFill>
                <a:schemeClr val="tx1"/>
              </a:solidFill>
            </a:endParaRPr>
          </a:p>
          <a:p>
            <a:pPr>
              <a:lnSpc>
                <a:spcPct val="100000"/>
              </a:lnSpc>
            </a:pPr>
            <a:r>
              <a:rPr lang="en-US" sz="2200" dirty="0">
                <a:solidFill>
                  <a:schemeClr val="tx1"/>
                </a:solidFill>
              </a:rPr>
              <a:t>Jatinique Randle, Staff Attorney</a:t>
            </a:r>
          </a:p>
          <a:p>
            <a:pPr>
              <a:lnSpc>
                <a:spcPct val="100000"/>
              </a:lnSpc>
            </a:pPr>
            <a:r>
              <a:rPr lang="en-US" sz="2200" dirty="0">
                <a:solidFill>
                  <a:schemeClr val="tx1"/>
                </a:solidFill>
              </a:rPr>
              <a:t>June 08,2019</a:t>
            </a:r>
          </a:p>
        </p:txBody>
      </p:sp>
    </p:spTree>
    <p:extLst>
      <p:ext uri="{BB962C8B-B14F-4D97-AF65-F5344CB8AC3E}">
        <p14:creationId xmlns:p14="http://schemas.microsoft.com/office/powerpoint/2010/main" val="3516256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Notices</a:t>
            </a:r>
          </a:p>
        </p:txBody>
      </p:sp>
      <p:sp>
        <p:nvSpPr>
          <p:cNvPr id="3" name="Content Placeholder 2"/>
          <p:cNvSpPr>
            <a:spLocks noGrp="1"/>
          </p:cNvSpPr>
          <p:nvPr>
            <p:ph idx="1"/>
          </p:nvPr>
        </p:nvSpPr>
        <p:spPr/>
        <p:txBody>
          <a:bodyPr/>
          <a:lstStyle/>
          <a:p>
            <a:r>
              <a:rPr lang="en-US" sz="2400" dirty="0"/>
              <a:t>AHCA, APD, Managed Care Companies, and others must send you a </a:t>
            </a:r>
            <a:r>
              <a:rPr lang="en-US" sz="2400" b="1" dirty="0"/>
              <a:t>written</a:t>
            </a:r>
            <a:r>
              <a:rPr lang="en-US" sz="2400" dirty="0"/>
              <a:t> notice whenever they deny, reduce, or terminate your request for supports or services</a:t>
            </a:r>
          </a:p>
          <a:p>
            <a:r>
              <a:rPr lang="en-US" sz="2400" dirty="0"/>
              <a:t>Verbal notice is not enough, do not accept verbal or other informal notice </a:t>
            </a:r>
          </a:p>
          <a:p>
            <a:r>
              <a:rPr lang="en-US" sz="2400" dirty="0"/>
              <a:t>If you do not receive written notice, request it as soon as possible</a:t>
            </a:r>
          </a:p>
          <a:p>
            <a:r>
              <a:rPr lang="en-US" sz="2400" dirty="0"/>
              <a:t>Look for these three things:</a:t>
            </a:r>
          </a:p>
          <a:p>
            <a:pPr marL="914400" lvl="1" indent="-457200">
              <a:buFont typeface="+mj-lt"/>
              <a:buAutoNum type="arabicPeriod"/>
            </a:pPr>
            <a:r>
              <a:rPr lang="en-US" sz="2400" dirty="0"/>
              <a:t>What is being </a:t>
            </a:r>
            <a:r>
              <a:rPr lang="en-US" sz="2400" b="1" dirty="0"/>
              <a:t>denied or reduced</a:t>
            </a:r>
            <a:r>
              <a:rPr lang="en-US" sz="2400" dirty="0"/>
              <a:t>?</a:t>
            </a:r>
          </a:p>
          <a:p>
            <a:pPr marL="914400" lvl="1" indent="-457200">
              <a:buFont typeface="+mj-lt"/>
              <a:buAutoNum type="arabicPeriod"/>
            </a:pPr>
            <a:r>
              <a:rPr lang="en-US" sz="2400" dirty="0"/>
              <a:t>What is the </a:t>
            </a:r>
            <a:r>
              <a:rPr lang="en-US" sz="2400" b="1" dirty="0"/>
              <a:t>justification</a:t>
            </a:r>
            <a:r>
              <a:rPr lang="en-US" sz="2400" dirty="0"/>
              <a:t> for the denial/reduction?</a:t>
            </a:r>
          </a:p>
          <a:p>
            <a:pPr marL="914400" lvl="1" indent="-457200">
              <a:buFont typeface="+mj-lt"/>
              <a:buAutoNum type="arabicPeriod"/>
            </a:pPr>
            <a:r>
              <a:rPr lang="en-US" sz="2400" dirty="0"/>
              <a:t>What are your </a:t>
            </a:r>
            <a:r>
              <a:rPr lang="en-US" sz="2400" b="1" dirty="0"/>
              <a:t>appeal rights </a:t>
            </a:r>
            <a:r>
              <a:rPr lang="en-US" sz="2400" dirty="0"/>
              <a:t>and instructions?</a:t>
            </a:r>
          </a:p>
          <a:p>
            <a:r>
              <a:rPr lang="en-US" sz="2400" dirty="0"/>
              <a:t>Formats change, but content does not</a:t>
            </a:r>
          </a:p>
          <a:p>
            <a:pPr marL="0" indent="0">
              <a:buNone/>
            </a:pPr>
            <a:endParaRPr lang="en-US" dirty="0"/>
          </a:p>
        </p:txBody>
      </p:sp>
      <p:sp>
        <p:nvSpPr>
          <p:cNvPr id="6" name="Slide Number Placeholder 5">
            <a:extLst>
              <a:ext uri="{FF2B5EF4-FFF2-40B4-BE49-F238E27FC236}">
                <a16:creationId xmlns:a16="http://schemas.microsoft.com/office/drawing/2014/main" id="{46F83DAF-B080-4AE6-B871-31802BC9E895}"/>
              </a:ext>
            </a:extLst>
          </p:cNvPr>
          <p:cNvSpPr>
            <a:spLocks noGrp="1"/>
          </p:cNvSpPr>
          <p:nvPr>
            <p:ph type="sldNum" sz="quarter" idx="12"/>
          </p:nvPr>
        </p:nvSpPr>
        <p:spPr/>
        <p:txBody>
          <a:bodyPr/>
          <a:lstStyle/>
          <a:p>
            <a:fld id="{B6F15528-21DE-4FAA-801E-634DDDAF4B2B}" type="slidenum">
              <a:rPr lang="en-US" smtClean="0"/>
              <a:pPr/>
              <a:t>10</a:t>
            </a:fld>
            <a:endParaRPr lang="en-US" dirty="0"/>
          </a:p>
        </p:txBody>
      </p:sp>
    </p:spTree>
    <p:extLst>
      <p:ext uri="{BB962C8B-B14F-4D97-AF65-F5344CB8AC3E}">
        <p14:creationId xmlns:p14="http://schemas.microsoft.com/office/powerpoint/2010/main" val="2388003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Requesting an Appeal</a:t>
            </a:r>
          </a:p>
        </p:txBody>
      </p:sp>
      <p:sp>
        <p:nvSpPr>
          <p:cNvPr id="3" name="Content Placeholder 2"/>
          <p:cNvSpPr>
            <a:spLocks noGrp="1"/>
          </p:cNvSpPr>
          <p:nvPr>
            <p:ph idx="1"/>
          </p:nvPr>
        </p:nvSpPr>
        <p:spPr/>
        <p:txBody>
          <a:bodyPr/>
          <a:lstStyle/>
          <a:p>
            <a:r>
              <a:rPr lang="en-US" sz="2400" dirty="0"/>
              <a:t>Follow the instructions in the Notice</a:t>
            </a:r>
          </a:p>
          <a:p>
            <a:r>
              <a:rPr lang="en-US" sz="2400" dirty="0"/>
              <a:t>The deadline for requesting an appeal varies depending on the Agency, but it should be clearly stated on the Notice you receive  </a:t>
            </a:r>
          </a:p>
          <a:p>
            <a:r>
              <a:rPr lang="en-US" sz="2400" dirty="0"/>
              <a:t>Be sure to make it clear if you wish to continue to receive services pending the outcome of your appeal</a:t>
            </a:r>
          </a:p>
          <a:p>
            <a:r>
              <a:rPr lang="en-US" sz="2400" dirty="0"/>
              <a:t>Make </a:t>
            </a:r>
            <a:r>
              <a:rPr lang="en-US" sz="2400" b="1" dirty="0"/>
              <a:t>a written request </a:t>
            </a:r>
            <a:r>
              <a:rPr lang="en-US" sz="2400" dirty="0"/>
              <a:t>for the appeal if possible, and save a dated copy of this request</a:t>
            </a:r>
          </a:p>
          <a:p>
            <a:endParaRPr lang="en-US" dirty="0"/>
          </a:p>
        </p:txBody>
      </p:sp>
      <p:sp>
        <p:nvSpPr>
          <p:cNvPr id="6" name="Slide Number Placeholder 5">
            <a:extLst>
              <a:ext uri="{FF2B5EF4-FFF2-40B4-BE49-F238E27FC236}">
                <a16:creationId xmlns:a16="http://schemas.microsoft.com/office/drawing/2014/main" id="{E76AA778-C31D-4999-B43F-148BC9E7DB18}"/>
              </a:ext>
            </a:extLst>
          </p:cNvPr>
          <p:cNvSpPr>
            <a:spLocks noGrp="1"/>
          </p:cNvSpPr>
          <p:nvPr>
            <p:ph type="sldNum" sz="quarter" idx="12"/>
          </p:nvPr>
        </p:nvSpPr>
        <p:spPr/>
        <p:txBody>
          <a:bodyPr/>
          <a:lstStyle/>
          <a:p>
            <a:fld id="{B6F15528-21DE-4FAA-801E-634DDDAF4B2B}" type="slidenum">
              <a:rPr lang="en-US" smtClean="0"/>
              <a:pPr/>
              <a:t>11</a:t>
            </a:fld>
            <a:endParaRPr lang="en-US" dirty="0"/>
          </a:p>
        </p:txBody>
      </p:sp>
    </p:spTree>
    <p:extLst>
      <p:ext uri="{BB962C8B-B14F-4D97-AF65-F5344CB8AC3E}">
        <p14:creationId xmlns:p14="http://schemas.microsoft.com/office/powerpoint/2010/main" val="1119478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Words to Know</a:t>
            </a:r>
          </a:p>
        </p:txBody>
      </p:sp>
      <p:sp>
        <p:nvSpPr>
          <p:cNvPr id="3" name="Content Placeholder 2"/>
          <p:cNvSpPr>
            <a:spLocks noGrp="1"/>
          </p:cNvSpPr>
          <p:nvPr>
            <p:ph idx="1"/>
          </p:nvPr>
        </p:nvSpPr>
        <p:spPr/>
        <p:txBody>
          <a:bodyPr/>
          <a:lstStyle/>
          <a:p>
            <a:r>
              <a:rPr lang="en-US" sz="2400" u="sng" dirty="0"/>
              <a:t>Petitioner</a:t>
            </a:r>
            <a:r>
              <a:rPr lang="en-US" sz="2400" dirty="0"/>
              <a:t>: The person requesting an appeal, the person who’s services are being reduced or denied</a:t>
            </a:r>
          </a:p>
          <a:p>
            <a:r>
              <a:rPr lang="en-US" sz="2400" u="sng" dirty="0"/>
              <a:t>Respondent</a:t>
            </a:r>
            <a:r>
              <a:rPr lang="en-US" sz="2400" dirty="0"/>
              <a:t>: The Agency or organization that has reduced or denied petitioner’s services</a:t>
            </a:r>
          </a:p>
          <a:p>
            <a:r>
              <a:rPr lang="en-US" sz="2400" u="sng" dirty="0"/>
              <a:t>Exhibit</a:t>
            </a:r>
            <a:r>
              <a:rPr lang="en-US" sz="2400" dirty="0"/>
              <a:t>: A piece or set of evidence in a hearing, usually a document</a:t>
            </a:r>
          </a:p>
          <a:p>
            <a:r>
              <a:rPr lang="en-US" sz="2400" u="sng" dirty="0"/>
              <a:t>Hearing Officer</a:t>
            </a:r>
            <a:r>
              <a:rPr lang="en-US" sz="2400" dirty="0"/>
              <a:t>: The presiding officer or “judge” at your hearing</a:t>
            </a:r>
          </a:p>
          <a:p>
            <a:r>
              <a:rPr lang="en-US" sz="2400" u="sng" dirty="0"/>
              <a:t>Burden of Proof</a:t>
            </a:r>
            <a:r>
              <a:rPr lang="en-US" sz="2400" dirty="0"/>
              <a:t>: The responsibility of a specific party to use the evidence to prove to the court what the party believes the outcome should be. Must be proven by the “preponderance of the evidence” or more likely than not. </a:t>
            </a:r>
          </a:p>
        </p:txBody>
      </p:sp>
      <p:sp>
        <p:nvSpPr>
          <p:cNvPr id="6" name="Slide Number Placeholder 5">
            <a:extLst>
              <a:ext uri="{FF2B5EF4-FFF2-40B4-BE49-F238E27FC236}">
                <a16:creationId xmlns:a16="http://schemas.microsoft.com/office/drawing/2014/main" id="{5B344596-7F9D-4D80-9F0A-AF7C701ED7C9}"/>
              </a:ext>
            </a:extLst>
          </p:cNvPr>
          <p:cNvSpPr>
            <a:spLocks noGrp="1"/>
          </p:cNvSpPr>
          <p:nvPr>
            <p:ph type="sldNum" sz="quarter" idx="12"/>
          </p:nvPr>
        </p:nvSpPr>
        <p:spPr/>
        <p:txBody>
          <a:bodyPr/>
          <a:lstStyle/>
          <a:p>
            <a:fld id="{B6F15528-21DE-4FAA-801E-634DDDAF4B2B}" type="slidenum">
              <a:rPr lang="en-US" smtClean="0"/>
              <a:pPr/>
              <a:t>12</a:t>
            </a:fld>
            <a:endParaRPr lang="en-US" dirty="0"/>
          </a:p>
        </p:txBody>
      </p:sp>
    </p:spTree>
    <p:extLst>
      <p:ext uri="{BB962C8B-B14F-4D97-AF65-F5344CB8AC3E}">
        <p14:creationId xmlns:p14="http://schemas.microsoft.com/office/powerpoint/2010/main" val="1414374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5 Steps of Preparation</a:t>
            </a:r>
          </a:p>
        </p:txBody>
      </p:sp>
      <p:sp>
        <p:nvSpPr>
          <p:cNvPr id="3" name="Content Placeholder 2"/>
          <p:cNvSpPr>
            <a:spLocks noGrp="1"/>
          </p:cNvSpPr>
          <p:nvPr>
            <p:ph idx="1"/>
          </p:nvPr>
        </p:nvSpPr>
        <p:spPr/>
        <p:txBody>
          <a:bodyPr/>
          <a:lstStyle/>
          <a:p>
            <a:r>
              <a:rPr lang="en-US" sz="2400" dirty="0"/>
              <a:t>You should get a letter from OFH or OAH stating when and where the hearing will be held</a:t>
            </a:r>
          </a:p>
          <a:p>
            <a:r>
              <a:rPr lang="en-US" sz="2400" dirty="0"/>
              <a:t>5 steps:</a:t>
            </a:r>
          </a:p>
          <a:p>
            <a:pPr marL="914400" lvl="1" indent="-457200">
              <a:buFont typeface="+mj-lt"/>
              <a:buAutoNum type="arabicPeriod"/>
            </a:pPr>
            <a:r>
              <a:rPr lang="en-US" sz="2000" dirty="0"/>
              <a:t>Research the laws and rules that affect your care – many can be found online, including some links provided in the Advocacy 101 manual </a:t>
            </a:r>
          </a:p>
          <a:p>
            <a:pPr marL="914400" lvl="1" indent="-457200">
              <a:buFont typeface="+mj-lt"/>
              <a:buAutoNum type="arabicPeriod"/>
            </a:pPr>
            <a:r>
              <a:rPr lang="en-US" sz="2000" dirty="0"/>
              <a:t>Write your arguments</a:t>
            </a:r>
          </a:p>
          <a:p>
            <a:pPr marL="914400" lvl="1" indent="-457200">
              <a:buFont typeface="+mj-lt"/>
              <a:buAutoNum type="arabicPeriod"/>
            </a:pPr>
            <a:r>
              <a:rPr lang="en-US" sz="2000" dirty="0"/>
              <a:t>Gather evidence and witnesses to support those arguments</a:t>
            </a:r>
          </a:p>
          <a:p>
            <a:pPr marL="914400" lvl="1" indent="-457200">
              <a:buFont typeface="+mj-lt"/>
              <a:buAutoNum type="arabicPeriod"/>
            </a:pPr>
            <a:r>
              <a:rPr lang="en-US" sz="2000" dirty="0"/>
              <a:t>Prepare your testimony </a:t>
            </a:r>
          </a:p>
          <a:p>
            <a:pPr marL="914400" lvl="1" indent="-457200">
              <a:buFont typeface="+mj-lt"/>
              <a:buAutoNum type="arabicPeriod"/>
            </a:pPr>
            <a:r>
              <a:rPr lang="en-US" sz="2000" dirty="0"/>
              <a:t>Request information from the Agency through the “Discovery” process</a:t>
            </a:r>
          </a:p>
          <a:p>
            <a:r>
              <a:rPr lang="en-US" sz="2400" dirty="0"/>
              <a:t>If you need more time to prepare, you can request a “continuance” from the hearing officer, submit your request in writing. </a:t>
            </a:r>
          </a:p>
        </p:txBody>
      </p:sp>
      <p:sp>
        <p:nvSpPr>
          <p:cNvPr id="6" name="Slide Number Placeholder 5">
            <a:extLst>
              <a:ext uri="{FF2B5EF4-FFF2-40B4-BE49-F238E27FC236}">
                <a16:creationId xmlns:a16="http://schemas.microsoft.com/office/drawing/2014/main" id="{8CFEB547-6D7D-41B6-99A8-AC13C1E96FE3}"/>
              </a:ext>
            </a:extLst>
          </p:cNvPr>
          <p:cNvSpPr>
            <a:spLocks noGrp="1"/>
          </p:cNvSpPr>
          <p:nvPr>
            <p:ph type="sldNum" sz="quarter" idx="12"/>
          </p:nvPr>
        </p:nvSpPr>
        <p:spPr/>
        <p:txBody>
          <a:bodyPr/>
          <a:lstStyle/>
          <a:p>
            <a:fld id="{B6F15528-21DE-4FAA-801E-634DDDAF4B2B}" type="slidenum">
              <a:rPr lang="en-US" smtClean="0"/>
              <a:pPr/>
              <a:t>13</a:t>
            </a:fld>
            <a:endParaRPr lang="en-US" dirty="0"/>
          </a:p>
        </p:txBody>
      </p:sp>
    </p:spTree>
    <p:extLst>
      <p:ext uri="{BB962C8B-B14F-4D97-AF65-F5344CB8AC3E}">
        <p14:creationId xmlns:p14="http://schemas.microsoft.com/office/powerpoint/2010/main" val="1081564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The Hearing Itself</a:t>
            </a:r>
          </a:p>
        </p:txBody>
      </p:sp>
      <p:sp>
        <p:nvSpPr>
          <p:cNvPr id="3" name="Content Placeholder 2"/>
          <p:cNvSpPr>
            <a:spLocks noGrp="1"/>
          </p:cNvSpPr>
          <p:nvPr>
            <p:ph idx="1"/>
          </p:nvPr>
        </p:nvSpPr>
        <p:spPr/>
        <p:txBody>
          <a:bodyPr/>
          <a:lstStyle/>
          <a:p>
            <a:r>
              <a:rPr lang="en-US" sz="2800" dirty="0"/>
              <a:t>The hearing will be telephonic for OFH </a:t>
            </a:r>
          </a:p>
          <a:p>
            <a:r>
              <a:rPr lang="en-US" sz="2800" dirty="0"/>
              <a:t>The hearing can be telephonic or in-person (at your request) for OAH</a:t>
            </a:r>
          </a:p>
          <a:p>
            <a:r>
              <a:rPr lang="en-US" sz="2800" dirty="0"/>
              <a:t>The hearing officer, the Petitioner’s party, Agency area staff and potentially an Agency attorney will be present</a:t>
            </a:r>
          </a:p>
          <a:p>
            <a:r>
              <a:rPr lang="en-US" sz="2800" dirty="0"/>
              <a:t>Try to approach the hearing and your arguments from a logical and rational, not emotional, standpoint</a:t>
            </a:r>
          </a:p>
          <a:p>
            <a:r>
              <a:rPr lang="en-US" sz="2800" dirty="0"/>
              <a:t>Let the Hearing Officer guide the proceedings, but do not be afraid to speak up</a:t>
            </a:r>
          </a:p>
        </p:txBody>
      </p:sp>
      <p:sp>
        <p:nvSpPr>
          <p:cNvPr id="6" name="Slide Number Placeholder 5">
            <a:extLst>
              <a:ext uri="{FF2B5EF4-FFF2-40B4-BE49-F238E27FC236}">
                <a16:creationId xmlns:a16="http://schemas.microsoft.com/office/drawing/2014/main" id="{6DD42D57-8301-4EC3-BA44-67F2D4320A90}"/>
              </a:ext>
            </a:extLst>
          </p:cNvPr>
          <p:cNvSpPr>
            <a:spLocks noGrp="1"/>
          </p:cNvSpPr>
          <p:nvPr>
            <p:ph type="sldNum" sz="quarter" idx="12"/>
          </p:nvPr>
        </p:nvSpPr>
        <p:spPr/>
        <p:txBody>
          <a:bodyPr/>
          <a:lstStyle/>
          <a:p>
            <a:fld id="{B6F15528-21DE-4FAA-801E-634DDDAF4B2B}" type="slidenum">
              <a:rPr lang="en-US" smtClean="0"/>
              <a:pPr/>
              <a:t>14</a:t>
            </a:fld>
            <a:endParaRPr lang="en-US" dirty="0"/>
          </a:p>
        </p:txBody>
      </p:sp>
    </p:spTree>
    <p:extLst>
      <p:ext uri="{BB962C8B-B14F-4D97-AF65-F5344CB8AC3E}">
        <p14:creationId xmlns:p14="http://schemas.microsoft.com/office/powerpoint/2010/main" val="2786880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a:t>How to Prove Your Case</a:t>
            </a:r>
            <a:endParaRPr lang="en-US" sz="4400" dirty="0"/>
          </a:p>
        </p:txBody>
      </p:sp>
      <p:sp>
        <p:nvSpPr>
          <p:cNvPr id="3" name="Content Placeholder 2"/>
          <p:cNvSpPr>
            <a:spLocks noGrp="1"/>
          </p:cNvSpPr>
          <p:nvPr>
            <p:ph idx="1"/>
          </p:nvPr>
        </p:nvSpPr>
        <p:spPr/>
        <p:txBody>
          <a:bodyPr/>
          <a:lstStyle/>
          <a:p>
            <a:r>
              <a:rPr lang="en-US" sz="2800" dirty="0"/>
              <a:t>You have to know the law, you cannot rely only on a sense of fairness or unproven “need”</a:t>
            </a:r>
          </a:p>
          <a:p>
            <a:r>
              <a:rPr lang="en-US" sz="2800" dirty="0"/>
              <a:t>You need to know who has the burden of proof</a:t>
            </a:r>
          </a:p>
          <a:p>
            <a:r>
              <a:rPr lang="en-US" sz="2800" dirty="0"/>
              <a:t>You should assert facts that you can prove </a:t>
            </a:r>
          </a:p>
          <a:p>
            <a:r>
              <a:rPr lang="en-US" sz="2800" dirty="0"/>
              <a:t>Avoid generic or summary language</a:t>
            </a:r>
          </a:p>
          <a:p>
            <a:r>
              <a:rPr lang="en-US" sz="2800" dirty="0"/>
              <a:t>Respond directly to the agency’s arguments</a:t>
            </a:r>
          </a:p>
          <a:p>
            <a:r>
              <a:rPr lang="en-US" sz="2800" dirty="0"/>
              <a:t>Listen carefully and take notes </a:t>
            </a:r>
          </a:p>
        </p:txBody>
      </p:sp>
      <p:sp>
        <p:nvSpPr>
          <p:cNvPr id="6" name="Slide Number Placeholder 5">
            <a:extLst>
              <a:ext uri="{FF2B5EF4-FFF2-40B4-BE49-F238E27FC236}">
                <a16:creationId xmlns:a16="http://schemas.microsoft.com/office/drawing/2014/main" id="{2ADC06A8-675F-4DDB-A792-011DBCB31A72}"/>
              </a:ext>
            </a:extLst>
          </p:cNvPr>
          <p:cNvSpPr>
            <a:spLocks noGrp="1"/>
          </p:cNvSpPr>
          <p:nvPr>
            <p:ph type="sldNum" sz="quarter" idx="12"/>
          </p:nvPr>
        </p:nvSpPr>
        <p:spPr/>
        <p:txBody>
          <a:bodyPr/>
          <a:lstStyle/>
          <a:p>
            <a:fld id="{B6F15528-21DE-4FAA-801E-634DDDAF4B2B}" type="slidenum">
              <a:rPr lang="en-US" smtClean="0"/>
              <a:pPr/>
              <a:t>15</a:t>
            </a:fld>
            <a:endParaRPr lang="en-US" dirty="0"/>
          </a:p>
        </p:txBody>
      </p:sp>
    </p:spTree>
    <p:extLst>
      <p:ext uri="{BB962C8B-B14F-4D97-AF65-F5344CB8AC3E}">
        <p14:creationId xmlns:p14="http://schemas.microsoft.com/office/powerpoint/2010/main" val="719588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What Happens Next?</a:t>
            </a:r>
          </a:p>
        </p:txBody>
      </p:sp>
      <p:sp>
        <p:nvSpPr>
          <p:cNvPr id="3" name="Content Placeholder 2"/>
          <p:cNvSpPr>
            <a:spLocks noGrp="1"/>
          </p:cNvSpPr>
          <p:nvPr>
            <p:ph idx="1"/>
          </p:nvPr>
        </p:nvSpPr>
        <p:spPr/>
        <p:txBody>
          <a:bodyPr/>
          <a:lstStyle/>
          <a:p>
            <a:r>
              <a:rPr lang="en-US" sz="2800" dirty="0"/>
              <a:t>There will not be an immediate response from the Hearing Officer</a:t>
            </a:r>
          </a:p>
          <a:p>
            <a:r>
              <a:rPr lang="en-US" sz="2800" dirty="0"/>
              <a:t>After a few weeks you will receive a written decision from the Hearing Officer, called a </a:t>
            </a:r>
            <a:r>
              <a:rPr lang="en-US" sz="2800" b="1" dirty="0"/>
              <a:t>final order</a:t>
            </a:r>
          </a:p>
          <a:p>
            <a:r>
              <a:rPr lang="en-US" sz="2800" dirty="0"/>
              <a:t>Read the final order carefully to determine what has been affirmed and/or what has been denied. </a:t>
            </a:r>
          </a:p>
        </p:txBody>
      </p:sp>
      <p:sp>
        <p:nvSpPr>
          <p:cNvPr id="6" name="Slide Number Placeholder 5">
            <a:extLst>
              <a:ext uri="{FF2B5EF4-FFF2-40B4-BE49-F238E27FC236}">
                <a16:creationId xmlns:a16="http://schemas.microsoft.com/office/drawing/2014/main" id="{873A25CF-14DB-4711-93F9-25AF0BC4FBCA}"/>
              </a:ext>
            </a:extLst>
          </p:cNvPr>
          <p:cNvSpPr>
            <a:spLocks noGrp="1"/>
          </p:cNvSpPr>
          <p:nvPr>
            <p:ph type="sldNum" sz="quarter" idx="12"/>
          </p:nvPr>
        </p:nvSpPr>
        <p:spPr/>
        <p:txBody>
          <a:bodyPr/>
          <a:lstStyle/>
          <a:p>
            <a:fld id="{B6F15528-21DE-4FAA-801E-634DDDAF4B2B}" type="slidenum">
              <a:rPr lang="en-US" smtClean="0"/>
              <a:pPr/>
              <a:t>16</a:t>
            </a:fld>
            <a:endParaRPr lang="en-US" dirty="0"/>
          </a:p>
        </p:txBody>
      </p:sp>
    </p:spTree>
    <p:extLst>
      <p:ext uri="{BB962C8B-B14F-4D97-AF65-F5344CB8AC3E}">
        <p14:creationId xmlns:p14="http://schemas.microsoft.com/office/powerpoint/2010/main" val="531074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Appeals</a:t>
            </a:r>
          </a:p>
        </p:txBody>
      </p:sp>
      <p:sp>
        <p:nvSpPr>
          <p:cNvPr id="3" name="Content Placeholder 2"/>
          <p:cNvSpPr>
            <a:spLocks noGrp="1"/>
          </p:cNvSpPr>
          <p:nvPr>
            <p:ph idx="1"/>
          </p:nvPr>
        </p:nvSpPr>
        <p:spPr/>
        <p:txBody>
          <a:bodyPr/>
          <a:lstStyle/>
          <a:p>
            <a:r>
              <a:rPr lang="en-US" sz="2800" dirty="0"/>
              <a:t>An appeal must be filed within 30 days of the Final Order</a:t>
            </a:r>
          </a:p>
          <a:p>
            <a:r>
              <a:rPr lang="en-US" sz="2800" dirty="0"/>
              <a:t>You may file in either the 1st District Court of Appeals or the District of your residency </a:t>
            </a:r>
          </a:p>
          <a:p>
            <a:r>
              <a:rPr lang="en-US" sz="2800" dirty="0"/>
              <a:t>Appeals must be based on legal issues, not factual issues and ONLY on issues raised during the hearing</a:t>
            </a:r>
          </a:p>
          <a:p>
            <a:r>
              <a:rPr lang="en-US" sz="2800" dirty="0"/>
              <a:t>Clerk of Courts are a valuable resource</a:t>
            </a:r>
          </a:p>
          <a:p>
            <a:endParaRPr lang="en-US" dirty="0"/>
          </a:p>
        </p:txBody>
      </p:sp>
      <p:sp>
        <p:nvSpPr>
          <p:cNvPr id="8" name="Slide Number Placeholder 7">
            <a:extLst>
              <a:ext uri="{FF2B5EF4-FFF2-40B4-BE49-F238E27FC236}">
                <a16:creationId xmlns:a16="http://schemas.microsoft.com/office/drawing/2014/main" id="{A2C13E24-365D-4059-9438-98ED6E591E95}"/>
              </a:ext>
            </a:extLst>
          </p:cNvPr>
          <p:cNvSpPr>
            <a:spLocks noGrp="1"/>
          </p:cNvSpPr>
          <p:nvPr>
            <p:ph type="sldNum" sz="quarter" idx="12"/>
          </p:nvPr>
        </p:nvSpPr>
        <p:spPr/>
        <p:txBody>
          <a:bodyPr/>
          <a:lstStyle/>
          <a:p>
            <a:fld id="{B6F15528-21DE-4FAA-801E-634DDDAF4B2B}" type="slidenum">
              <a:rPr lang="en-US" smtClean="0"/>
              <a:pPr/>
              <a:t>17</a:t>
            </a:fld>
            <a:endParaRPr lang="en-US" dirty="0"/>
          </a:p>
        </p:txBody>
      </p:sp>
    </p:spTree>
    <p:extLst>
      <p:ext uri="{BB962C8B-B14F-4D97-AF65-F5344CB8AC3E}">
        <p14:creationId xmlns:p14="http://schemas.microsoft.com/office/powerpoint/2010/main" val="1732745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Requesting Accommodations </a:t>
            </a:r>
          </a:p>
        </p:txBody>
      </p:sp>
      <p:sp>
        <p:nvSpPr>
          <p:cNvPr id="3" name="Content Placeholder 2"/>
          <p:cNvSpPr>
            <a:spLocks noGrp="1"/>
          </p:cNvSpPr>
          <p:nvPr>
            <p:ph idx="1"/>
          </p:nvPr>
        </p:nvSpPr>
        <p:spPr/>
        <p:txBody>
          <a:bodyPr/>
          <a:lstStyle/>
          <a:p>
            <a:r>
              <a:rPr lang="en-US" sz="2800" dirty="0"/>
              <a:t>Contact OAH or OFH by phone or email to request an accommodation for your hearing.</a:t>
            </a:r>
          </a:p>
          <a:p>
            <a:r>
              <a:rPr lang="en-US" sz="2800" dirty="0"/>
              <a:t>You should make this request as early as possible and at least 7 days prior to your hearing date. </a:t>
            </a:r>
          </a:p>
          <a:p>
            <a:pPr marL="0" indent="0">
              <a:buNone/>
            </a:pPr>
            <a:endParaRPr lang="en-US" sz="2200" dirty="0"/>
          </a:p>
        </p:txBody>
      </p:sp>
      <p:sp>
        <p:nvSpPr>
          <p:cNvPr id="10" name="Slide Number Placeholder 9">
            <a:extLst>
              <a:ext uri="{FF2B5EF4-FFF2-40B4-BE49-F238E27FC236}">
                <a16:creationId xmlns:a16="http://schemas.microsoft.com/office/drawing/2014/main" id="{233DD295-1328-46AA-A2EC-7BF2DD0A7743}"/>
              </a:ext>
            </a:extLst>
          </p:cNvPr>
          <p:cNvSpPr>
            <a:spLocks noGrp="1"/>
          </p:cNvSpPr>
          <p:nvPr>
            <p:ph type="sldNum" sz="quarter" idx="12"/>
          </p:nvPr>
        </p:nvSpPr>
        <p:spPr/>
        <p:txBody>
          <a:bodyPr/>
          <a:lstStyle/>
          <a:p>
            <a:fld id="{B6F15528-21DE-4FAA-801E-634DDDAF4B2B}" type="slidenum">
              <a:rPr lang="en-US" smtClean="0"/>
              <a:pPr/>
              <a:t>18</a:t>
            </a:fld>
            <a:endParaRPr lang="en-US" dirty="0"/>
          </a:p>
        </p:txBody>
      </p:sp>
    </p:spTree>
    <p:extLst>
      <p:ext uri="{BB962C8B-B14F-4D97-AF65-F5344CB8AC3E}">
        <p14:creationId xmlns:p14="http://schemas.microsoft.com/office/powerpoint/2010/main" val="2236436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6DD1CC3-A4FB-415D-B4A5-677434C13326}"/>
              </a:ext>
            </a:extLst>
          </p:cNvPr>
          <p:cNvSpPr>
            <a:spLocks noGrp="1"/>
          </p:cNvSpPr>
          <p:nvPr>
            <p:ph type="ctrTitle"/>
          </p:nvPr>
        </p:nvSpPr>
        <p:spPr/>
        <p:txBody>
          <a:bodyPr>
            <a:normAutofit/>
          </a:bodyPr>
          <a:lstStyle/>
          <a:p>
            <a:r>
              <a:rPr lang="en-US" dirty="0"/>
              <a:t>Jay has received a notice in the mail about a termination of his services. What should he look for in the notice?</a:t>
            </a:r>
          </a:p>
        </p:txBody>
      </p:sp>
    </p:spTree>
    <p:extLst>
      <p:ext uri="{BB962C8B-B14F-4D97-AF65-F5344CB8AC3E}">
        <p14:creationId xmlns:p14="http://schemas.microsoft.com/office/powerpoint/2010/main" val="2544745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a:t>Disability Rights Florida</a:t>
            </a:r>
            <a:endParaRPr lang="en-US" sz="4400" dirty="0"/>
          </a:p>
        </p:txBody>
      </p:sp>
      <p:sp>
        <p:nvSpPr>
          <p:cNvPr id="3" name="Content Placeholder 2"/>
          <p:cNvSpPr>
            <a:spLocks noGrp="1"/>
          </p:cNvSpPr>
          <p:nvPr>
            <p:ph idx="1"/>
          </p:nvPr>
        </p:nvSpPr>
        <p:spPr/>
        <p:txBody>
          <a:bodyPr/>
          <a:lstStyle/>
          <a:p>
            <a:pPr>
              <a:lnSpc>
                <a:spcPct val="100000"/>
              </a:lnSpc>
              <a:spcBef>
                <a:spcPts val="0"/>
              </a:spcBef>
              <a:spcAft>
                <a:spcPts val="2400"/>
              </a:spcAft>
              <a:buClr>
                <a:schemeClr val="accent2"/>
              </a:buClr>
            </a:pPr>
            <a:r>
              <a:rPr lang="en-US" sz="3200" dirty="0"/>
              <a:t>Funding, responsibility, and authority </a:t>
            </a:r>
            <a:r>
              <a:rPr lang="en-US" sz="3200"/>
              <a:t>under nine  </a:t>
            </a:r>
            <a:r>
              <a:rPr lang="en-US" sz="3200" dirty="0"/>
              <a:t>federal programs to protect the rights of Floridians with disabilities.</a:t>
            </a:r>
          </a:p>
          <a:p>
            <a:pPr>
              <a:lnSpc>
                <a:spcPct val="100000"/>
              </a:lnSpc>
              <a:spcBef>
                <a:spcPts val="0"/>
              </a:spcBef>
              <a:spcAft>
                <a:spcPts val="2400"/>
              </a:spcAft>
              <a:buClr>
                <a:schemeClr val="accent2"/>
              </a:buClr>
            </a:pPr>
            <a:r>
              <a:rPr lang="en-US" sz="3200" dirty="0"/>
              <a:t>A not-for-profit corporation since 1987. </a:t>
            </a:r>
          </a:p>
          <a:p>
            <a:pPr>
              <a:lnSpc>
                <a:spcPct val="100000"/>
              </a:lnSpc>
              <a:spcBef>
                <a:spcPts val="0"/>
              </a:spcBef>
              <a:spcAft>
                <a:spcPts val="2400"/>
              </a:spcAft>
              <a:buClr>
                <a:schemeClr val="accent2"/>
              </a:buClr>
            </a:pPr>
            <a:r>
              <a:rPr lang="en-US" sz="3200" dirty="0"/>
              <a:t>Offices in Tallahassee, Tampa, Gainesville and Hollywood.</a:t>
            </a:r>
          </a:p>
          <a:p>
            <a:pPr>
              <a:lnSpc>
                <a:spcPct val="100000"/>
              </a:lnSpc>
              <a:spcBef>
                <a:spcPts val="0"/>
              </a:spcBef>
              <a:spcAft>
                <a:spcPts val="2400"/>
              </a:spcAft>
              <a:buClr>
                <a:schemeClr val="accent2"/>
              </a:buClr>
            </a:pPr>
            <a:r>
              <a:rPr lang="en-US" sz="3200" dirty="0"/>
              <a:t>Satellite offices in several other communities.</a:t>
            </a:r>
          </a:p>
          <a:p>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13495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6DD1CC3-A4FB-415D-B4A5-677434C13326}"/>
              </a:ext>
            </a:extLst>
          </p:cNvPr>
          <p:cNvSpPr>
            <a:spLocks noGrp="1"/>
          </p:cNvSpPr>
          <p:nvPr>
            <p:ph type="ctrTitle"/>
          </p:nvPr>
        </p:nvSpPr>
        <p:spPr>
          <a:xfrm>
            <a:off x="1012372" y="1469571"/>
            <a:ext cx="9350830" cy="3820886"/>
          </a:xfrm>
        </p:spPr>
        <p:txBody>
          <a:bodyPr>
            <a:normAutofit fontScale="90000"/>
          </a:bodyPr>
          <a:lstStyle/>
          <a:p>
            <a:r>
              <a:rPr lang="en-US" dirty="0"/>
              <a:t>Jay has received a “Notice of Adverse Benefit Determination” in the mail from his Medicaid Managed Care Company regarding a reduction of his services. What are his next steps in requesting to appeal the action taken in the notice?</a:t>
            </a:r>
            <a:br>
              <a:rPr lang="en-US" dirty="0"/>
            </a:br>
            <a:endParaRPr lang="en-US" dirty="0"/>
          </a:p>
        </p:txBody>
      </p:sp>
    </p:spTree>
    <p:extLst>
      <p:ext uri="{BB962C8B-B14F-4D97-AF65-F5344CB8AC3E}">
        <p14:creationId xmlns:p14="http://schemas.microsoft.com/office/powerpoint/2010/main" val="162102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7F708-D1AC-405D-9B39-1C11152A6456}"/>
              </a:ext>
            </a:extLst>
          </p:cNvPr>
          <p:cNvSpPr>
            <a:spLocks noGrp="1"/>
          </p:cNvSpPr>
          <p:nvPr>
            <p:ph type="ctrTitle"/>
          </p:nvPr>
        </p:nvSpPr>
        <p:spPr>
          <a:xfrm>
            <a:off x="377372" y="1367694"/>
            <a:ext cx="9985830" cy="925563"/>
          </a:xfrm>
        </p:spPr>
        <p:txBody>
          <a:bodyPr/>
          <a:lstStyle/>
          <a:p>
            <a:r>
              <a:rPr lang="en-US" dirty="0"/>
              <a:t>What does “burden on proof” mean?</a:t>
            </a:r>
          </a:p>
        </p:txBody>
      </p:sp>
    </p:spTree>
    <p:extLst>
      <p:ext uri="{BB962C8B-B14F-4D97-AF65-F5344CB8AC3E}">
        <p14:creationId xmlns:p14="http://schemas.microsoft.com/office/powerpoint/2010/main" val="175781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7F708-D1AC-405D-9B39-1C11152A6456}"/>
              </a:ext>
            </a:extLst>
          </p:cNvPr>
          <p:cNvSpPr>
            <a:spLocks noGrp="1"/>
          </p:cNvSpPr>
          <p:nvPr>
            <p:ph type="ctrTitle"/>
          </p:nvPr>
        </p:nvSpPr>
        <p:spPr>
          <a:xfrm>
            <a:off x="195943" y="1770465"/>
            <a:ext cx="9133116" cy="1821820"/>
          </a:xfrm>
        </p:spPr>
        <p:txBody>
          <a:bodyPr>
            <a:normAutofit/>
          </a:bodyPr>
          <a:lstStyle/>
          <a:p>
            <a:pPr algn="ctr"/>
            <a:r>
              <a:rPr lang="en-US" sz="4000" dirty="0"/>
              <a:t>Questions?</a:t>
            </a:r>
          </a:p>
        </p:txBody>
      </p:sp>
    </p:spTree>
    <p:extLst>
      <p:ext uri="{BB962C8B-B14F-4D97-AF65-F5344CB8AC3E}">
        <p14:creationId xmlns:p14="http://schemas.microsoft.com/office/powerpoint/2010/main" val="1623807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4739" y="1447800"/>
            <a:ext cx="8456247" cy="1186839"/>
          </a:xfr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Contact Us:</a:t>
            </a:r>
          </a:p>
        </p:txBody>
      </p:sp>
      <p:sp>
        <p:nvSpPr>
          <p:cNvPr id="4" name="Subtitle 3"/>
          <p:cNvSpPr>
            <a:spLocks noGrp="1"/>
          </p:cNvSpPr>
          <p:nvPr>
            <p:ph type="subTitle" idx="1"/>
          </p:nvPr>
        </p:nvSpPr>
        <p:spPr>
          <a:xfrm>
            <a:off x="1143000" y="2895600"/>
            <a:ext cx="7534031" cy="1981200"/>
          </a:xfrm>
        </p:spPr>
        <p:txBody>
          <a:bodyPr>
            <a:normAutofit fontScale="92500" lnSpcReduction="20000"/>
          </a:bodyPr>
          <a:lstStyle/>
          <a:p>
            <a:r>
              <a:rPr lang="en-US" sz="2400" dirty="0"/>
              <a:t>2473 Care Drive, Suite 200</a:t>
            </a:r>
            <a:br>
              <a:rPr lang="en-US" sz="2400" dirty="0"/>
            </a:br>
            <a:r>
              <a:rPr lang="en-US" sz="2400" dirty="0"/>
              <a:t>Tallahassee, Florida 32308</a:t>
            </a:r>
            <a:br>
              <a:rPr lang="en-US" sz="2400" dirty="0"/>
            </a:br>
            <a:br>
              <a:rPr lang="en-US" sz="2400" dirty="0"/>
            </a:br>
            <a:r>
              <a:rPr lang="en-US" sz="2400" dirty="0"/>
              <a:t>800.342.0823 • TDD 800.346.4127</a:t>
            </a:r>
            <a:br>
              <a:rPr lang="en-US" sz="2400" dirty="0"/>
            </a:br>
            <a:br>
              <a:rPr lang="en-US" sz="2400" dirty="0"/>
            </a:br>
            <a:r>
              <a:rPr lang="en-US" sz="2400" dirty="0"/>
              <a:t>www.DisabilityRightsFlorida.org</a:t>
            </a:r>
            <a:endParaRPr lang="en-US" dirty="0"/>
          </a:p>
        </p:txBody>
      </p:sp>
    </p:spTree>
    <p:extLst>
      <p:ext uri="{BB962C8B-B14F-4D97-AF65-F5344CB8AC3E}">
        <p14:creationId xmlns:p14="http://schemas.microsoft.com/office/powerpoint/2010/main" val="565362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Our Mission</a:t>
            </a:r>
          </a:p>
        </p:txBody>
      </p:sp>
      <p:sp>
        <p:nvSpPr>
          <p:cNvPr id="3" name="Content Placeholder 2"/>
          <p:cNvSpPr>
            <a:spLocks noGrp="1"/>
          </p:cNvSpPr>
          <p:nvPr>
            <p:ph idx="1"/>
          </p:nvPr>
        </p:nvSpPr>
        <p:spPr/>
        <p:txBody>
          <a:bodyPr/>
          <a:lstStyle/>
          <a:p>
            <a:r>
              <a:rPr lang="en-US" sz="3600" dirty="0"/>
              <a:t>To advance the quality of life, dignity, equality, self determination, and freedom of choice of persons with disabilities through collaboration, education, advocacy, as well as legal and legislative strategies.</a:t>
            </a:r>
          </a:p>
          <a:p>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0995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Agenda</a:t>
            </a:r>
          </a:p>
        </p:txBody>
      </p:sp>
      <p:sp>
        <p:nvSpPr>
          <p:cNvPr id="3" name="Content Placeholder 2"/>
          <p:cNvSpPr>
            <a:spLocks noGrp="1"/>
          </p:cNvSpPr>
          <p:nvPr>
            <p:ph idx="1"/>
          </p:nvPr>
        </p:nvSpPr>
        <p:spPr/>
        <p:txBody>
          <a:bodyPr/>
          <a:lstStyle/>
          <a:p>
            <a:r>
              <a:rPr lang="en-US" sz="3200" dirty="0"/>
              <a:t>Introduction to Advocacy 101</a:t>
            </a:r>
          </a:p>
          <a:p>
            <a:r>
              <a:rPr lang="en-US" sz="3200" dirty="0"/>
              <a:t>What is the Office of Fair Hearings?</a:t>
            </a:r>
          </a:p>
          <a:p>
            <a:r>
              <a:rPr lang="en-US" sz="3200" dirty="0"/>
              <a:t>What is the Office of Appeal Hearings?</a:t>
            </a:r>
          </a:p>
          <a:p>
            <a:r>
              <a:rPr lang="en-US" sz="3200" dirty="0"/>
              <a:t>Notices and Requesting a Fair Hearing</a:t>
            </a:r>
          </a:p>
          <a:p>
            <a:r>
              <a:rPr lang="en-US" sz="3200" dirty="0"/>
              <a:t>Preparing for Your Hearing</a:t>
            </a:r>
          </a:p>
          <a:p>
            <a:r>
              <a:rPr lang="en-US" sz="3200" dirty="0"/>
              <a:t>Questions</a:t>
            </a:r>
          </a:p>
          <a:p>
            <a:endParaRPr lang="en-US" sz="3200" dirty="0"/>
          </a:p>
        </p:txBody>
      </p:sp>
    </p:spTree>
    <p:extLst>
      <p:ext uri="{BB962C8B-B14F-4D97-AF65-F5344CB8AC3E}">
        <p14:creationId xmlns:p14="http://schemas.microsoft.com/office/powerpoint/2010/main" val="3751057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Advocacy 101</a:t>
            </a:r>
          </a:p>
        </p:txBody>
      </p:sp>
      <p:sp>
        <p:nvSpPr>
          <p:cNvPr id="3" name="Content Placeholder 2"/>
          <p:cNvSpPr>
            <a:spLocks noGrp="1"/>
          </p:cNvSpPr>
          <p:nvPr>
            <p:ph idx="1"/>
          </p:nvPr>
        </p:nvSpPr>
        <p:spPr/>
        <p:txBody>
          <a:bodyPr/>
          <a:lstStyle/>
          <a:p>
            <a:r>
              <a:rPr lang="en-US" sz="2400"/>
              <a:t>Disability Rights Florida’s Advocacy 101 is a manual designed to assist individual in preparing for a Medicaid case before: </a:t>
            </a:r>
          </a:p>
          <a:p>
            <a:pPr lvl="1"/>
            <a:r>
              <a:rPr lang="en-US" sz="2400"/>
              <a:t>Florida Division of Administrative Hearings (DOAH)</a:t>
            </a:r>
          </a:p>
          <a:p>
            <a:pPr lvl="1"/>
            <a:r>
              <a:rPr lang="en-US" sz="2400"/>
              <a:t>The Florida Office of Fair Hearings (OFH)</a:t>
            </a:r>
          </a:p>
          <a:p>
            <a:pPr lvl="1"/>
            <a:r>
              <a:rPr lang="en-US" sz="2400"/>
              <a:t>The Florida Office of Appeal Hearings (OAH)</a:t>
            </a:r>
          </a:p>
          <a:p>
            <a:r>
              <a:rPr lang="en-US" sz="2550"/>
              <a:t>Today’s Presentation will focus on OFH and OAH</a:t>
            </a:r>
          </a:p>
          <a:p>
            <a:r>
              <a:rPr lang="en-US" sz="2400"/>
              <a:t>Available Online at: </a:t>
            </a:r>
            <a:r>
              <a:rPr lang="en-US" sz="2400">
                <a:hlinkClick r:id="rId3"/>
              </a:rPr>
              <a:t>http://www.disabilityrightsflorida.org/resources/disability_topics</a:t>
            </a:r>
            <a:r>
              <a:rPr lang="en-US" sz="2400"/>
              <a:t> </a:t>
            </a:r>
            <a:endParaRPr lang="en-US" sz="2400" dirty="0"/>
          </a:p>
        </p:txBody>
      </p:sp>
    </p:spTree>
    <p:extLst>
      <p:ext uri="{BB962C8B-B14F-4D97-AF65-F5344CB8AC3E}">
        <p14:creationId xmlns:p14="http://schemas.microsoft.com/office/powerpoint/2010/main" val="2778371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The Office of Fair Hearings</a:t>
            </a:r>
          </a:p>
        </p:txBody>
      </p:sp>
      <p:sp>
        <p:nvSpPr>
          <p:cNvPr id="3" name="Content Placeholder 2"/>
          <p:cNvSpPr>
            <a:spLocks noGrp="1"/>
          </p:cNvSpPr>
          <p:nvPr>
            <p:ph idx="1"/>
          </p:nvPr>
        </p:nvSpPr>
        <p:spPr/>
        <p:txBody>
          <a:bodyPr/>
          <a:lstStyle/>
          <a:p>
            <a:r>
              <a:rPr lang="en-US" sz="2800" dirty="0">
                <a:hlinkClick r:id="rId3"/>
              </a:rPr>
              <a:t>https://flmedicaidmanagedcare.com/home/medicaidfairhearing</a:t>
            </a:r>
            <a:endParaRPr lang="en-US" sz="2800" dirty="0"/>
          </a:p>
          <a:p>
            <a:r>
              <a:rPr lang="en-US" sz="2800" dirty="0"/>
              <a:t>The Office of Fair Hearings (OFH) is part of the Agency for Health Care Administration. </a:t>
            </a:r>
          </a:p>
          <a:p>
            <a:r>
              <a:rPr lang="en-US" sz="2800" dirty="0"/>
              <a:t>OFH employs hearing officers who conduct hearings in cases affecting fee-for-service and managed care recipients. </a:t>
            </a:r>
          </a:p>
          <a:p>
            <a:endParaRPr lang="en-US" sz="2000" dirty="0"/>
          </a:p>
          <a:p>
            <a:endParaRPr lang="en-US" dirty="0"/>
          </a:p>
        </p:txBody>
      </p:sp>
    </p:spTree>
    <p:extLst>
      <p:ext uri="{BB962C8B-B14F-4D97-AF65-F5344CB8AC3E}">
        <p14:creationId xmlns:p14="http://schemas.microsoft.com/office/powerpoint/2010/main" val="2371005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Office of Fair Hearings Contact Information</a:t>
            </a:r>
          </a:p>
        </p:txBody>
      </p:sp>
      <p:sp>
        <p:nvSpPr>
          <p:cNvPr id="3" name="Content Placeholder 2"/>
          <p:cNvSpPr>
            <a:spLocks noGrp="1"/>
          </p:cNvSpPr>
          <p:nvPr>
            <p:ph idx="1"/>
          </p:nvPr>
        </p:nvSpPr>
        <p:spPr>
          <a:xfrm>
            <a:off x="709863" y="1540042"/>
            <a:ext cx="10936705" cy="5149516"/>
          </a:xfrm>
        </p:spPr>
        <p:txBody>
          <a:bodyPr/>
          <a:lstStyle/>
          <a:p>
            <a:pPr>
              <a:lnSpc>
                <a:spcPct val="100000"/>
              </a:lnSpc>
              <a:spcBef>
                <a:spcPts val="0"/>
              </a:spcBef>
              <a:spcAft>
                <a:spcPts val="300"/>
              </a:spcAft>
            </a:pPr>
            <a:r>
              <a:rPr lang="en-US" sz="2000" dirty="0"/>
              <a:t>OFH’s contact information for </a:t>
            </a:r>
            <a:r>
              <a:rPr lang="en-US" sz="2000" b="1" dirty="0"/>
              <a:t>Requesting a Medicaid Fair Hearing </a:t>
            </a:r>
            <a:r>
              <a:rPr lang="en-US" sz="2000" dirty="0"/>
              <a:t>from AHCA is: </a:t>
            </a:r>
          </a:p>
          <a:p>
            <a:pPr marL="342900" lvl="1" indent="0">
              <a:lnSpc>
                <a:spcPct val="100000"/>
              </a:lnSpc>
              <a:spcBef>
                <a:spcPts val="0"/>
              </a:spcBef>
              <a:spcAft>
                <a:spcPts val="300"/>
              </a:spcAft>
              <a:buNone/>
            </a:pPr>
            <a:r>
              <a:rPr lang="en-US" sz="2000" dirty="0"/>
              <a:t>	Agency for Healthcare Administration Medicaid Hearing Unit </a:t>
            </a:r>
          </a:p>
          <a:p>
            <a:pPr marL="342900" lvl="1" indent="0">
              <a:lnSpc>
                <a:spcPct val="100000"/>
              </a:lnSpc>
              <a:spcBef>
                <a:spcPts val="0"/>
              </a:spcBef>
              <a:spcAft>
                <a:spcPts val="300"/>
              </a:spcAft>
              <a:buNone/>
            </a:pPr>
            <a:r>
              <a:rPr lang="en-US" sz="2000" dirty="0"/>
              <a:t>	P.O. Box 60127 Ft. Meyers, FL 33906 </a:t>
            </a:r>
          </a:p>
          <a:p>
            <a:pPr marL="342900" lvl="1" indent="0">
              <a:lnSpc>
                <a:spcPct val="100000"/>
              </a:lnSpc>
              <a:spcBef>
                <a:spcPts val="0"/>
              </a:spcBef>
              <a:spcAft>
                <a:spcPts val="300"/>
              </a:spcAft>
              <a:buNone/>
            </a:pPr>
            <a:r>
              <a:rPr lang="en-US" sz="2000" dirty="0"/>
              <a:t>	Telephone: (877) 254-1055 </a:t>
            </a:r>
          </a:p>
          <a:p>
            <a:pPr marL="342900" lvl="1" indent="0">
              <a:lnSpc>
                <a:spcPct val="100000"/>
              </a:lnSpc>
              <a:spcBef>
                <a:spcPts val="0"/>
              </a:spcBef>
              <a:spcAft>
                <a:spcPts val="300"/>
              </a:spcAft>
              <a:buNone/>
            </a:pPr>
            <a:r>
              <a:rPr lang="en-US" sz="2000" dirty="0"/>
              <a:t>	Fax: (239) 338-2642 </a:t>
            </a:r>
          </a:p>
          <a:p>
            <a:pPr marL="342900" lvl="1" indent="0">
              <a:lnSpc>
                <a:spcPct val="100000"/>
              </a:lnSpc>
              <a:spcBef>
                <a:spcPts val="0"/>
              </a:spcBef>
              <a:spcAft>
                <a:spcPts val="300"/>
              </a:spcAft>
              <a:buNone/>
            </a:pPr>
            <a:r>
              <a:rPr lang="en-US" sz="2000" dirty="0"/>
              <a:t>	Email: MedicaidHearingUnit@ahca.myflorida.com   </a:t>
            </a:r>
          </a:p>
          <a:p>
            <a:pPr marL="342900" lvl="1" indent="0">
              <a:lnSpc>
                <a:spcPct val="100000"/>
              </a:lnSpc>
              <a:spcBef>
                <a:spcPts val="0"/>
              </a:spcBef>
              <a:spcAft>
                <a:spcPts val="300"/>
              </a:spcAft>
              <a:buNone/>
            </a:pPr>
            <a:endParaRPr lang="en-US" sz="2000" dirty="0"/>
          </a:p>
          <a:p>
            <a:pPr>
              <a:lnSpc>
                <a:spcPct val="100000"/>
              </a:lnSpc>
              <a:spcBef>
                <a:spcPts val="0"/>
              </a:spcBef>
              <a:spcAft>
                <a:spcPts val="300"/>
              </a:spcAft>
            </a:pPr>
            <a:r>
              <a:rPr lang="en-US" sz="2000" dirty="0"/>
              <a:t>OFH’s contact information for </a:t>
            </a:r>
            <a:r>
              <a:rPr lang="en-US" sz="2000" b="1" dirty="0"/>
              <a:t>Obtaining Information from AHCA </a:t>
            </a:r>
            <a:r>
              <a:rPr lang="en-US" sz="2000" dirty="0"/>
              <a:t>Regarding a Medicaid Fair Hearing Request is: </a:t>
            </a:r>
          </a:p>
          <a:p>
            <a:pPr marL="342900" lvl="1" indent="0">
              <a:lnSpc>
                <a:spcPct val="100000"/>
              </a:lnSpc>
              <a:spcBef>
                <a:spcPts val="0"/>
              </a:spcBef>
              <a:spcAft>
                <a:spcPts val="300"/>
              </a:spcAft>
              <a:buNone/>
            </a:pPr>
            <a:r>
              <a:rPr lang="en-US" sz="2000" dirty="0"/>
              <a:t>	Agency for Healthcare Administration Office of Fair Hearings </a:t>
            </a:r>
          </a:p>
          <a:p>
            <a:pPr marL="342900" lvl="1" indent="0">
              <a:lnSpc>
                <a:spcPct val="100000"/>
              </a:lnSpc>
              <a:spcBef>
                <a:spcPts val="0"/>
              </a:spcBef>
              <a:spcAft>
                <a:spcPts val="300"/>
              </a:spcAft>
              <a:buNone/>
            </a:pPr>
            <a:r>
              <a:rPr lang="en-US" sz="2000" dirty="0"/>
              <a:t>	2727 Mahan Drive, MS#11 Tallahassee, FL 32308 </a:t>
            </a:r>
          </a:p>
          <a:p>
            <a:pPr marL="342900" lvl="1" indent="0">
              <a:lnSpc>
                <a:spcPct val="100000"/>
              </a:lnSpc>
              <a:spcBef>
                <a:spcPts val="0"/>
              </a:spcBef>
              <a:spcAft>
                <a:spcPts val="300"/>
              </a:spcAft>
              <a:buNone/>
            </a:pPr>
            <a:r>
              <a:rPr lang="en-US" sz="2000" dirty="0"/>
              <a:t>	Telephone: (850) 412-3649 </a:t>
            </a:r>
          </a:p>
          <a:p>
            <a:pPr marL="342900" lvl="1" indent="0">
              <a:lnSpc>
                <a:spcPct val="100000"/>
              </a:lnSpc>
              <a:spcBef>
                <a:spcPts val="0"/>
              </a:spcBef>
              <a:spcAft>
                <a:spcPts val="300"/>
              </a:spcAft>
              <a:buNone/>
            </a:pPr>
            <a:r>
              <a:rPr lang="en-US" sz="2000" dirty="0"/>
              <a:t>	Fax: (850) 487-1423 </a:t>
            </a:r>
          </a:p>
          <a:p>
            <a:pPr marL="342900" lvl="1" indent="0">
              <a:lnSpc>
                <a:spcPct val="100000"/>
              </a:lnSpc>
              <a:spcBef>
                <a:spcPts val="0"/>
              </a:spcBef>
              <a:spcAft>
                <a:spcPts val="300"/>
              </a:spcAft>
              <a:buNone/>
            </a:pPr>
            <a:r>
              <a:rPr lang="en-US" sz="2000" dirty="0"/>
              <a:t>	Email: OfficeofFairHearings@ahca.myflorida.com </a:t>
            </a:r>
          </a:p>
        </p:txBody>
      </p:sp>
    </p:spTree>
    <p:extLst>
      <p:ext uri="{BB962C8B-B14F-4D97-AF65-F5344CB8AC3E}">
        <p14:creationId xmlns:p14="http://schemas.microsoft.com/office/powerpoint/2010/main" val="1537653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The Office of Appeal Hearings</a:t>
            </a:r>
          </a:p>
        </p:txBody>
      </p:sp>
      <p:sp>
        <p:nvSpPr>
          <p:cNvPr id="3" name="Content Placeholder 2"/>
          <p:cNvSpPr>
            <a:spLocks noGrp="1"/>
          </p:cNvSpPr>
          <p:nvPr>
            <p:ph idx="1"/>
          </p:nvPr>
        </p:nvSpPr>
        <p:spPr/>
        <p:txBody>
          <a:bodyPr/>
          <a:lstStyle/>
          <a:p>
            <a:r>
              <a:rPr lang="en-US" sz="2400" dirty="0">
                <a:hlinkClick r:id="rId3"/>
              </a:rPr>
              <a:t>https://www.myflfamilies.com/about-us/office-inspector-general/appeal-hearings/</a:t>
            </a:r>
            <a:endParaRPr lang="en-US" sz="2400" dirty="0"/>
          </a:p>
          <a:p>
            <a:r>
              <a:rPr lang="en-US" sz="2400" dirty="0"/>
              <a:t>The Office of Appeal Hearings (OAH) is part of the Florida Department of Children and Families’ Office of Inspector General. </a:t>
            </a:r>
          </a:p>
          <a:p>
            <a:r>
              <a:rPr lang="en-US" sz="2400" dirty="0"/>
              <a:t>OAH employs full-time hearing officers who conduct hearings in cases where a state agency, such as the Agency for Persons with Disabilities (APD) or the Department of Children and Families (DCF), makes a decision which unfavorably affects a person’s rights or benefits.</a:t>
            </a:r>
          </a:p>
          <a:p>
            <a:endParaRPr lang="en-US" dirty="0"/>
          </a:p>
        </p:txBody>
      </p:sp>
    </p:spTree>
    <p:extLst>
      <p:ext uri="{BB962C8B-B14F-4D97-AF65-F5344CB8AC3E}">
        <p14:creationId xmlns:p14="http://schemas.microsoft.com/office/powerpoint/2010/main" val="2044279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dirty="0"/>
              <a:t>Office of Appeal Hearings Contact Information</a:t>
            </a:r>
          </a:p>
        </p:txBody>
      </p:sp>
      <p:sp>
        <p:nvSpPr>
          <p:cNvPr id="3" name="Content Placeholder 2"/>
          <p:cNvSpPr>
            <a:spLocks noGrp="1"/>
          </p:cNvSpPr>
          <p:nvPr>
            <p:ph idx="1"/>
          </p:nvPr>
        </p:nvSpPr>
        <p:spPr/>
        <p:txBody>
          <a:bodyPr/>
          <a:lstStyle/>
          <a:p>
            <a:r>
              <a:rPr lang="en-US" sz="2400" dirty="0"/>
              <a:t>Contact information for the Office of Appeal Hearings:</a:t>
            </a:r>
            <a:br>
              <a:rPr lang="en-US" sz="2400" dirty="0"/>
            </a:br>
            <a:endParaRPr lang="en-US" sz="2400" dirty="0"/>
          </a:p>
          <a:p>
            <a:pPr marL="914400" lvl="2" indent="0">
              <a:buNone/>
            </a:pPr>
            <a:r>
              <a:rPr lang="en-US" sz="2400" dirty="0"/>
              <a:t>     Department of Children and Families, Office of Appeal Hearings</a:t>
            </a:r>
          </a:p>
          <a:p>
            <a:pPr marL="914400" lvl="2" indent="0">
              <a:buNone/>
            </a:pPr>
            <a:r>
              <a:rPr lang="en-US" sz="2400" dirty="0"/>
              <a:t>     1317 </a:t>
            </a:r>
            <a:r>
              <a:rPr lang="en-US" sz="2400" dirty="0" err="1"/>
              <a:t>Winewood</a:t>
            </a:r>
            <a:r>
              <a:rPr lang="en-US" sz="2400" dirty="0"/>
              <a:t> Blvd, Bldg. 5, Room 255</a:t>
            </a:r>
          </a:p>
          <a:p>
            <a:pPr marL="914400" lvl="2" indent="0">
              <a:buNone/>
            </a:pPr>
            <a:r>
              <a:rPr lang="en-US" sz="2400" dirty="0"/>
              <a:t>     Tallahassee, Florida 32399</a:t>
            </a:r>
          </a:p>
          <a:p>
            <a:pPr marL="914400" lvl="2" indent="0">
              <a:buNone/>
            </a:pPr>
            <a:r>
              <a:rPr lang="en-US" sz="2400" dirty="0"/>
              <a:t>     Telephone: (850) 488-1429</a:t>
            </a:r>
          </a:p>
          <a:p>
            <a:pPr marL="914400" lvl="2" indent="0">
              <a:buNone/>
            </a:pPr>
            <a:r>
              <a:rPr lang="en-US" sz="2400" dirty="0"/>
              <a:t>     Fax: (850) 487-0662</a:t>
            </a:r>
          </a:p>
          <a:p>
            <a:pPr marL="914400" lvl="2" indent="0">
              <a:buNone/>
            </a:pPr>
            <a:r>
              <a:rPr lang="en-US" sz="2400" dirty="0"/>
              <a:t>     Email: </a:t>
            </a:r>
            <a:r>
              <a:rPr lang="en-US" sz="2400" dirty="0">
                <a:hlinkClick r:id="rId3"/>
              </a:rPr>
              <a:t>appeal.hearings@myflfamilies.com</a:t>
            </a:r>
            <a:endParaRPr lang="en-US" sz="2400" dirty="0"/>
          </a:p>
        </p:txBody>
      </p:sp>
    </p:spTree>
    <p:extLst>
      <p:ext uri="{BB962C8B-B14F-4D97-AF65-F5344CB8AC3E}">
        <p14:creationId xmlns:p14="http://schemas.microsoft.com/office/powerpoint/2010/main" val="764895037"/>
      </p:ext>
    </p:extLst>
  </p:cSld>
  <p:clrMapOvr>
    <a:masterClrMapping/>
  </p:clrMapOvr>
</p:sld>
</file>

<file path=ppt/theme/theme1.xml><?xml version="1.0" encoding="utf-8"?>
<a:theme xmlns:a="http://schemas.openxmlformats.org/drawingml/2006/main" name="DRF_2019_Light">
  <a:themeElements>
    <a:clrScheme name="DRF Colors">
      <a:dk1>
        <a:srgbClr val="000000"/>
      </a:dk1>
      <a:lt1>
        <a:srgbClr val="FFFFFF"/>
      </a:lt1>
      <a:dk2>
        <a:srgbClr val="272360"/>
      </a:dk2>
      <a:lt2>
        <a:srgbClr val="E7E6E6"/>
      </a:lt2>
      <a:accent1>
        <a:srgbClr val="272360"/>
      </a:accent1>
      <a:accent2>
        <a:srgbClr val="6F1B12"/>
      </a:accent2>
      <a:accent3>
        <a:srgbClr val="A33524"/>
      </a:accent3>
      <a:accent4>
        <a:srgbClr val="D2732C"/>
      </a:accent4>
      <a:accent5>
        <a:srgbClr val="EEA636"/>
      </a:accent5>
      <a:accent6>
        <a:srgbClr val="ECCA36"/>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F_2019_Light" id="{A0BC29D7-A828-4536-9B26-BA061EFE55BE}" vid="{9FE6F894-67B5-4232-8AF3-06138AA7791E}"/>
    </a:ext>
  </a:extLst>
</a:theme>
</file>

<file path=ppt/theme/theme2.xml><?xml version="1.0" encoding="utf-8"?>
<a:theme xmlns:a="http://schemas.openxmlformats.org/drawingml/2006/main" name="1_DRF_2019_Light">
  <a:themeElements>
    <a:clrScheme name="DRF Colors">
      <a:dk1>
        <a:srgbClr val="000000"/>
      </a:dk1>
      <a:lt1>
        <a:srgbClr val="FFFFFF"/>
      </a:lt1>
      <a:dk2>
        <a:srgbClr val="272360"/>
      </a:dk2>
      <a:lt2>
        <a:srgbClr val="E7E6E6"/>
      </a:lt2>
      <a:accent1>
        <a:srgbClr val="272360"/>
      </a:accent1>
      <a:accent2>
        <a:srgbClr val="6F1B12"/>
      </a:accent2>
      <a:accent3>
        <a:srgbClr val="A33524"/>
      </a:accent3>
      <a:accent4>
        <a:srgbClr val="D2732C"/>
      </a:accent4>
      <a:accent5>
        <a:srgbClr val="EEA636"/>
      </a:accent5>
      <a:accent6>
        <a:srgbClr val="ECCA36"/>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F_2019_Light" id="{A0BC29D7-A828-4536-9B26-BA061EFE55BE}" vid="{9FE6F894-67B5-4232-8AF3-06138AA7791E}"/>
    </a:ext>
  </a:extLst>
</a:theme>
</file>

<file path=ppt/theme/theme3.xml><?xml version="1.0" encoding="utf-8"?>
<a:theme xmlns:a="http://schemas.openxmlformats.org/drawingml/2006/main" name="2_DRF_2019_Light">
  <a:themeElements>
    <a:clrScheme name="DRF Colors">
      <a:dk1>
        <a:srgbClr val="000000"/>
      </a:dk1>
      <a:lt1>
        <a:srgbClr val="FFFFFF"/>
      </a:lt1>
      <a:dk2>
        <a:srgbClr val="272360"/>
      </a:dk2>
      <a:lt2>
        <a:srgbClr val="E7E6E6"/>
      </a:lt2>
      <a:accent1>
        <a:srgbClr val="272360"/>
      </a:accent1>
      <a:accent2>
        <a:srgbClr val="6F1B12"/>
      </a:accent2>
      <a:accent3>
        <a:srgbClr val="A33524"/>
      </a:accent3>
      <a:accent4>
        <a:srgbClr val="D2732C"/>
      </a:accent4>
      <a:accent5>
        <a:srgbClr val="EEA636"/>
      </a:accent5>
      <a:accent6>
        <a:srgbClr val="ECCA36"/>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F_2019_Light" id="{A0BC29D7-A828-4536-9B26-BA061EFE55BE}" vid="{9FE6F894-67B5-4232-8AF3-06138AA7791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DRF_2019_Light_Theme</Template>
  <TotalTime>339</TotalTime>
  <Words>2857</Words>
  <Application>Microsoft Office PowerPoint</Application>
  <PresentationFormat>Widescreen</PresentationFormat>
  <Paragraphs>204</Paragraphs>
  <Slides>23</Slides>
  <Notes>23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23</vt:i4>
      </vt:variant>
    </vt:vector>
  </HeadingPairs>
  <TitlesOfParts>
    <vt:vector size="33" baseType="lpstr">
      <vt:lpstr>Arial</vt:lpstr>
      <vt:lpstr>Calibri</vt:lpstr>
      <vt:lpstr>Consolas</vt:lpstr>
      <vt:lpstr>Courier New</vt:lpstr>
      <vt:lpstr>Tahoma</vt:lpstr>
      <vt:lpstr>Times New Roman</vt:lpstr>
      <vt:lpstr>Verdana</vt:lpstr>
      <vt:lpstr>DRF_2019_Light</vt:lpstr>
      <vt:lpstr>1_DRF_2019_Light</vt:lpstr>
      <vt:lpstr>2_DRF_2019_Light</vt:lpstr>
      <vt:lpstr>Advocacy 101 </vt:lpstr>
      <vt:lpstr>Disability Rights Florida</vt:lpstr>
      <vt:lpstr>Our Mission</vt:lpstr>
      <vt:lpstr>Agenda</vt:lpstr>
      <vt:lpstr>Advocacy 101</vt:lpstr>
      <vt:lpstr>The Office of Fair Hearings</vt:lpstr>
      <vt:lpstr>Office of Fair Hearings Contact Information</vt:lpstr>
      <vt:lpstr>The Office of Appeal Hearings</vt:lpstr>
      <vt:lpstr>Office of Appeal Hearings Contact Information</vt:lpstr>
      <vt:lpstr>Notices</vt:lpstr>
      <vt:lpstr>Requesting an Appeal</vt:lpstr>
      <vt:lpstr>Words to Know</vt:lpstr>
      <vt:lpstr>5 Steps of Preparation</vt:lpstr>
      <vt:lpstr>The Hearing Itself</vt:lpstr>
      <vt:lpstr>How to Prove Your Case</vt:lpstr>
      <vt:lpstr>What Happens Next?</vt:lpstr>
      <vt:lpstr>Appeals</vt:lpstr>
      <vt:lpstr>Requesting Accommodations </vt:lpstr>
      <vt:lpstr>Jay has received a notice in the mail about a termination of his services. What should he look for in the notice?</vt:lpstr>
      <vt:lpstr>Jay has received a “Notice of Adverse Benefit Determination” in the mail from his Medicaid Managed Care Company regarding a reduction of his services. What are his next steps in requesting to appeal the action taken in the notice? </vt:lpstr>
      <vt:lpstr>What does “burden on proof” mean?</vt:lpstr>
      <vt:lpstr>Questions?</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Siegel-McLaughlin</dc:creator>
  <cp:lastModifiedBy>Rachel Siegel-McLaughlin</cp:lastModifiedBy>
  <cp:revision>33</cp:revision>
  <cp:lastPrinted>2019-06-06T11:55:17Z</cp:lastPrinted>
  <dcterms:created xsi:type="dcterms:W3CDTF">2019-05-16T20:55:40Z</dcterms:created>
  <dcterms:modified xsi:type="dcterms:W3CDTF">2019-06-10T19:02:47Z</dcterms:modified>
</cp:coreProperties>
</file>